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462" r:id="rId2"/>
    <p:sldId id="2632" r:id="rId3"/>
    <p:sldId id="2633" r:id="rId4"/>
    <p:sldId id="2676" r:id="rId5"/>
    <p:sldId id="1526" r:id="rId6"/>
    <p:sldId id="2701" r:id="rId7"/>
    <p:sldId id="1363" r:id="rId8"/>
    <p:sldId id="1338" r:id="rId9"/>
    <p:sldId id="2702" r:id="rId10"/>
    <p:sldId id="1341" r:id="rId11"/>
    <p:sldId id="1418" r:id="rId12"/>
    <p:sldId id="1342" r:id="rId13"/>
    <p:sldId id="2703" r:id="rId14"/>
    <p:sldId id="1491" r:id="rId15"/>
    <p:sldId id="1493" r:id="rId16"/>
    <p:sldId id="2689" r:id="rId17"/>
    <p:sldId id="1550" r:id="rId18"/>
    <p:sldId id="2704" r:id="rId19"/>
    <p:sldId id="2697" r:id="rId20"/>
    <p:sldId id="2699" r:id="rId21"/>
    <p:sldId id="1490" r:id="rId22"/>
    <p:sldId id="2705" r:id="rId23"/>
    <p:sldId id="1575" r:id="rId24"/>
    <p:sldId id="2685" r:id="rId25"/>
    <p:sldId id="1568" r:id="rId26"/>
    <p:sldId id="1347" r:id="rId27"/>
    <p:sldId id="2706" r:id="rId28"/>
    <p:sldId id="1572" r:id="rId29"/>
    <p:sldId id="1574" r:id="rId30"/>
    <p:sldId id="1573" r:id="rId31"/>
    <p:sldId id="2707" r:id="rId32"/>
    <p:sldId id="693" r:id="rId33"/>
    <p:sldId id="1571" r:id="rId34"/>
    <p:sldId id="1268" r:id="rId35"/>
    <p:sldId id="2708" r:id="rId36"/>
    <p:sldId id="660" r:id="rId37"/>
    <p:sldId id="261" r:id="rId38"/>
    <p:sldId id="262" r:id="rId39"/>
    <p:sldId id="263" r:id="rId40"/>
    <p:sldId id="28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686"/>
  </p:normalViewPr>
  <p:slideViewPr>
    <p:cSldViewPr snapToGrid="0">
      <p:cViewPr varScale="1">
        <p:scale>
          <a:sx n="109" d="100"/>
          <a:sy n="109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BF4E5-227D-5747-B111-2ABCEBAA8B89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9663F-5676-3846-869B-C754714112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1576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499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992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145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025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701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0BD21C62-42E2-4A0C-AD92-F73E9AEE05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AC6A39D6-6E0C-45CE-81F4-651B60D14822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5581AAF0-C13B-44EE-9667-9CE85046B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2C46606-6673-4E53-8289-14EB5CD55A62}" type="slidenum">
              <a:rPr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0BD21C62-42E2-4A0C-AD92-F73E9AEE05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AC6A39D6-6E0C-45CE-81F4-651B60D14822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5581AAF0-C13B-44EE-9667-9CE85046B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2C46606-6673-4E53-8289-14EB5CD55A62}" type="slidenum">
              <a:rPr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37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79C31E0F-DCDD-42BC-95D0-B4BCEE4F1C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>
            <a:extLst>
              <a:ext uri="{FF2B5EF4-FFF2-40B4-BE49-F238E27FC236}">
                <a16:creationId xmlns:a16="http://schemas.microsoft.com/office/drawing/2014/main" id="{77CA4B73-D763-4EC4-BAE7-AC4E95B99D35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4820" name="灯片编号占位符 3">
            <a:extLst>
              <a:ext uri="{FF2B5EF4-FFF2-40B4-BE49-F238E27FC236}">
                <a16:creationId xmlns:a16="http://schemas.microsoft.com/office/drawing/2014/main" id="{AB624F2D-D20C-472F-A57F-BFCFB5936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E32DE9D-1A0F-403D-A095-96FBCC0D11B5}" type="slidenum">
              <a:rPr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2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22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842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27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84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50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82C59-6874-DF9D-1AA1-D7653D7CD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5C9B07-70ED-406A-74D6-F1FFCBA02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B96FF3-062A-88A2-CE6A-09BF8EE4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E6920-E7B1-B036-27EC-1C79BFF4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8B94F-1B60-0128-0C3E-0C6854D1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364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B1181-5DBC-EB1D-FA3E-3AB2006B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17A8D3-630C-FC83-5ADD-83F080FD4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BDD81-B53E-16EF-1E64-0DC6CA94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42DDA-4C97-221D-CE99-B65A8A37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59C16-30C1-0D03-7C8E-149B629D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408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5CE98C-9DBF-BA00-B6BD-FDF8C8FFB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B8A472-FACF-3A5B-AD07-2521FF359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E7C4AE-D024-DF0E-49AB-0C479BA4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A1659F-EA1B-98DA-0E4A-8D0F99FB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AB8B2-176E-556C-F036-3E60CCA6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350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909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73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912848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010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2241443" y="2409978"/>
            <a:ext cx="2167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dirty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5378" y="1900229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2089175" y="3046558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面向对象编程</a:t>
            </a:r>
          </a:p>
        </p:txBody>
      </p:sp>
    </p:spTree>
    <p:extLst>
      <p:ext uri="{BB962C8B-B14F-4D97-AF65-F5344CB8AC3E}">
        <p14:creationId xmlns:p14="http://schemas.microsoft.com/office/powerpoint/2010/main" val="4171869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9039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00A63-9AC1-B4C5-F67C-21D968DF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E688C9-14E7-E96F-4FA5-6498F6EF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04E498-0429-E980-EF95-9C90AC10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9A4850-33B4-B09A-92C2-316001F4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DA9C78-FFA1-938C-40A4-036B53E7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793E8-EBEA-A50C-8144-A62440F6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D26527-4CBA-9BC0-1A0A-BC8C52334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AAC296-BCD3-6741-98EB-6551CE84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33E8F6-34E1-E3F8-9FF7-38249875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00D4B8-858F-3D0F-2BED-35DCCDD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805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A575F-F817-0917-7873-EAC6C5BC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6878C-D9DE-ED62-A247-B9127E673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D15E7F-041B-8BC5-B093-E0D6A643E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564DE6-6F72-C11D-69B8-9C21A0872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F31A18-88A2-5332-E0E0-19632BBE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0383AA-FECE-3632-0BCC-681B64C2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309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703EB-88D9-E785-81F2-0F62E3A1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9A25C8-3D00-4D01-F367-46C95555F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E815C2-DEE9-404B-E32C-F9BAF03D8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CD33F3-1AB1-9D4E-DAF5-2AE9A234D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0BAE8E-224F-6895-8355-8525D1FD5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8DDB07-1470-56C7-685C-283D2CC0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3F48EF-AFA8-4CC7-BD8C-FC2E4DDF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AA829B-48E0-7E7F-F239-83145B3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83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04A00-1920-0254-951B-C854EF21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A65DCB-5EB1-61A1-6DD2-0B94137D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0D894D-560E-D81C-913B-16816223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1FC784-B587-8972-F5E9-22902492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662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2BC257-6B17-10BC-8F09-B3DE50B8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B90C43-0553-B987-7C06-E846BE25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903661-BF00-7A6C-FB1E-10230630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948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50D95-7E12-15FC-5AFD-E6BB0CAC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F9B7C1-42EA-E277-9DA5-6ECAA6AA8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35087E-8798-B701-D926-CF1FF2D9C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9AA2DB-7464-D057-EA6F-4ABAE112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CF4F08-01AC-ECD1-B83D-EB1E2E44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8E0D66-2987-36ED-CEDA-788E420C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1781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66A0A-5866-7DEE-2B1D-CA3286C0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FB8CAA-5F47-BA5D-04CE-CBA238FF2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216475-7108-8550-04C6-8F1496D1B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0EBB2C-F2C8-3E33-F64C-FC8089B02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DEB5C-EDDF-403A-F544-002C0D9E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1AC03B-BD5F-F1EA-9788-A75560A6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07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F74A66-A803-953C-FD32-13C33879F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01801B-F640-1EF2-7003-4BBFD0A8D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A2808-510F-6F73-7BCA-A38176E85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FE99C6-56D4-F744-8817-9F4D5194B7FA}" type="datetimeFigureOut">
              <a:rPr kumimoji="1" lang="zh-CN" altLang="en-US" smtClean="0"/>
              <a:t>2025/3/22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DB0800-79B5-57DF-AD41-9E79B542D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2329D4-B629-1A82-D5FC-7599E892D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F4698-53E5-1349-B8DD-01EAB01BEE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70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uogu.com.cn/problem/B2100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5BA82B6-67FA-0508-0BF8-A989454F06A3}"/>
              </a:ext>
            </a:extLst>
          </p:cNvPr>
          <p:cNvSpPr txBox="1"/>
          <p:nvPr/>
        </p:nvSpPr>
        <p:spPr>
          <a:xfrm>
            <a:off x="3934460" y="3013501"/>
            <a:ext cx="6243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16BE76A1-6EBD-4D7C-A950-734B0FD4E0B1}"/>
              </a:ext>
            </a:extLst>
          </p:cNvPr>
          <p:cNvSpPr txBox="1"/>
          <p:nvPr/>
        </p:nvSpPr>
        <p:spPr>
          <a:xfrm>
            <a:off x="576196" y="857030"/>
            <a:ext cx="5359430" cy="45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9824" indent="-359824">
              <a:lnSpc>
                <a:spcPct val="20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就是一个变量，可以用在方法中，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来拿到当前对象。</a:t>
            </a:r>
            <a:endParaRPr lang="en-US" altLang="zh-CN" sz="1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C62C02-EEB8-4886-8843-582ED3BFFBA2}"/>
              </a:ext>
            </a:extLst>
          </p:cNvPr>
          <p:cNvSpPr txBox="1"/>
          <p:nvPr/>
        </p:nvSpPr>
        <p:spPr>
          <a:xfrm>
            <a:off x="1857028" y="1612415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10B189-0644-4A30-9C63-EF22F01BD462}"/>
              </a:ext>
            </a:extLst>
          </p:cNvPr>
          <p:cNvSpPr txBox="1"/>
          <p:nvPr/>
        </p:nvSpPr>
        <p:spPr>
          <a:xfrm>
            <a:off x="4695649" y="1739373"/>
            <a:ext cx="2954831" cy="133472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2EBA87-FAFA-4871-9C12-7A42AFEB2FBD}"/>
              </a:ext>
            </a:extLst>
          </p:cNvPr>
          <p:cNvSpPr txBox="1"/>
          <p:nvPr/>
        </p:nvSpPr>
        <p:spPr>
          <a:xfrm>
            <a:off x="576196" y="1644988"/>
            <a:ext cx="3552814" cy="2858218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6AC5B1-86CF-75B3-CD3E-1F03FC53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关键字是啥</a:t>
            </a:r>
          </a:p>
        </p:txBody>
      </p:sp>
    </p:spTree>
    <p:extLst>
      <p:ext uri="{BB962C8B-B14F-4D97-AF65-F5344CB8AC3E}">
        <p14:creationId xmlns:p14="http://schemas.microsoft.com/office/powerpoint/2010/main" val="39853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16BE76A1-6EBD-4D7C-A950-734B0FD4E0B1}"/>
              </a:ext>
            </a:extLst>
          </p:cNvPr>
          <p:cNvSpPr txBox="1"/>
          <p:nvPr/>
        </p:nvSpPr>
        <p:spPr>
          <a:xfrm>
            <a:off x="576196" y="810814"/>
            <a:ext cx="4415588" cy="516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9824" indent="-359824">
              <a:lnSpc>
                <a:spcPct val="20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主要用来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解决：</a:t>
            </a:r>
            <a:r>
              <a:rPr lang="zh-CN" altLang="en-US" sz="1600" dirty="0">
                <a:solidFill>
                  <a:srgbClr val="C00000"/>
                </a:solidFill>
              </a:rPr>
              <a:t>变量名称冲突问题的。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C62C02-EEB8-4886-8843-582ED3BFFBA2}"/>
              </a:ext>
            </a:extLst>
          </p:cNvPr>
          <p:cNvSpPr txBox="1"/>
          <p:nvPr/>
        </p:nvSpPr>
        <p:spPr>
          <a:xfrm>
            <a:off x="2253793" y="1134972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10B189-0644-4A30-9C63-EF22F01BD462}"/>
              </a:ext>
            </a:extLst>
          </p:cNvPr>
          <p:cNvSpPr txBox="1"/>
          <p:nvPr/>
        </p:nvSpPr>
        <p:spPr>
          <a:xfrm>
            <a:off x="670843" y="1545906"/>
            <a:ext cx="4927317" cy="311213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score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1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checkPass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score){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if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score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&gt;= score){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恭喜您，考上哈佛，走向巅峰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~~~"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}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else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不好意思，您没有考上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~~~"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}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96EDDA-8E32-7C24-E12D-D05F8389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有啥应用场景</a:t>
            </a:r>
          </a:p>
        </p:txBody>
      </p:sp>
    </p:spTree>
    <p:extLst>
      <p:ext uri="{BB962C8B-B14F-4D97-AF65-F5344CB8AC3E}">
        <p14:creationId xmlns:p14="http://schemas.microsoft.com/office/powerpoint/2010/main" val="19533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453441" y="1162440"/>
            <a:ext cx="7292808" cy="3470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en-US" altLang="zh-CN" sz="1600" dirty="0">
                <a:latin typeface="Consolas" panose="020B0609020204030204" pitchFamily="49" charset="0"/>
              </a:rPr>
              <a:t>this</a:t>
            </a:r>
            <a:r>
              <a:rPr kumimoji="1" lang="zh-CN" altLang="en-US" sz="1600" dirty="0">
                <a:latin typeface="Consolas" panose="020B0609020204030204" pitchFamily="49" charset="0"/>
              </a:rPr>
              <a:t>关键字是什么？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就是一个变量， 可以用在方法中 ，用来拿到当前对象；</a:t>
            </a:r>
            <a:r>
              <a: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哪个对象调用方法，</a:t>
            </a:r>
            <a:r>
              <a:rPr kumimoji="1"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就指向哪个对象，也就是拿到哪个对象。</a:t>
            </a:r>
            <a:endParaRPr kumimoji="1"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en-US" altLang="zh-CN" sz="1600" dirty="0">
                <a:latin typeface="Consolas" panose="020B0609020204030204" pitchFamily="49" charset="0"/>
              </a:rPr>
              <a:t>this</a:t>
            </a:r>
            <a:r>
              <a:rPr kumimoji="1" lang="zh-CN" altLang="en-US" sz="1600" dirty="0">
                <a:latin typeface="Consolas" panose="020B0609020204030204" pitchFamily="49" charset="0"/>
              </a:rPr>
              <a:t>关键字在实际开发中常用来干啥</a:t>
            </a:r>
            <a:r>
              <a:rPr kumimoji="1" lang="en-US" altLang="zh-CN" sz="1600" dirty="0">
                <a:latin typeface="Consolas" panose="020B0609020204030204" pitchFamily="49" charset="0"/>
              </a:rPr>
              <a:t>?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用来解决对象的成员变量与方法内部变量的名称一样时，导致访问冲突问题的。</a:t>
            </a:r>
            <a:endParaRPr kumimoji="1"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F56369-E11E-1369-3B87-5098546F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69" y="2590800"/>
            <a:ext cx="3606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0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2803" y="1632344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7400931" y="2461063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8154940" y="2490559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30671FC-F713-4187-B29F-C06075BD6B71}"/>
              </a:ext>
            </a:extLst>
          </p:cNvPr>
          <p:cNvSpPr txBox="1"/>
          <p:nvPr/>
        </p:nvSpPr>
        <p:spPr>
          <a:xfrm>
            <a:off x="576196" y="978169"/>
            <a:ext cx="10617970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 sz="140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latin typeface="+mn-ea"/>
                <a:ea typeface="+mn-ea"/>
              </a:rPr>
              <a:t>面向对象的三大特征：</a:t>
            </a:r>
            <a:r>
              <a:rPr lang="zh-CN" altLang="en-US" sz="1600" dirty="0">
                <a:solidFill>
                  <a:srgbClr val="C00000"/>
                </a:solidFill>
                <a:latin typeface="+mn-ea"/>
                <a:ea typeface="+mn-ea"/>
              </a:rPr>
              <a:t>封装</a:t>
            </a:r>
            <a:r>
              <a:rPr lang="zh-CN" altLang="en-US" sz="1600" dirty="0">
                <a:latin typeface="+mn-ea"/>
                <a:ea typeface="+mn-ea"/>
              </a:rPr>
              <a:t>、继承、多态</a:t>
            </a:r>
            <a:endParaRPr lang="en-US" altLang="zh-CN" sz="16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+mn-ea"/>
                <a:ea typeface="+mn-ea"/>
              </a:rPr>
              <a:t>类就是一种封装。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9F2DDE9-A794-707D-5E89-082BDC6EA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69" y="2452608"/>
            <a:ext cx="6217642" cy="321722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String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 / </a:t>
            </a:r>
            <a:r>
              <a:rPr lang="zh-CN" altLang="zh-CN" sz="105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2.0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09A37E-C984-9486-25B4-57A555FA5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什么是封装？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4B4BA64-1945-52AD-47CB-4B16DCD6EDEC}"/>
              </a:ext>
            </a:extLst>
          </p:cNvPr>
          <p:cNvSpPr/>
          <p:nvPr/>
        </p:nvSpPr>
        <p:spPr>
          <a:xfrm rot="20700000">
            <a:off x="4199254" y="2910803"/>
            <a:ext cx="1247775" cy="600075"/>
          </a:xfrm>
          <a:custGeom>
            <a:avLst/>
            <a:gdLst>
              <a:gd name="connsiteX0" fmla="*/ 101489 w 1247775"/>
              <a:gd name="connsiteY0" fmla="*/ 99293 h 600075"/>
              <a:gd name="connsiteX1" fmla="*/ 101489 w 1247775"/>
              <a:gd name="connsiteY1" fmla="*/ 500782 h 600075"/>
              <a:gd name="connsiteX2" fmla="*/ 1146285 w 1247775"/>
              <a:gd name="connsiteY2" fmla="*/ 500782 h 600075"/>
              <a:gd name="connsiteX3" fmla="*/ 1146285 w 1247775"/>
              <a:gd name="connsiteY3" fmla="*/ 99293 h 600075"/>
              <a:gd name="connsiteX4" fmla="*/ 0 w 1247775"/>
              <a:gd name="connsiteY4" fmla="*/ 0 h 600075"/>
              <a:gd name="connsiteX5" fmla="*/ 1247775 w 1247775"/>
              <a:gd name="connsiteY5" fmla="*/ 0 h 600075"/>
              <a:gd name="connsiteX6" fmla="*/ 1247775 w 1247775"/>
              <a:gd name="connsiteY6" fmla="*/ 600075 h 600075"/>
              <a:gd name="connsiteX7" fmla="*/ 0 w 1247775"/>
              <a:gd name="connsiteY7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7775" h="600075">
                <a:moveTo>
                  <a:pt x="101489" y="99293"/>
                </a:moveTo>
                <a:lnTo>
                  <a:pt x="101489" y="500782"/>
                </a:lnTo>
                <a:lnTo>
                  <a:pt x="1146285" y="500782"/>
                </a:lnTo>
                <a:lnTo>
                  <a:pt x="1146285" y="99293"/>
                </a:lnTo>
                <a:close/>
                <a:moveTo>
                  <a:pt x="0" y="0"/>
                </a:moveTo>
                <a:lnTo>
                  <a:pt x="1247775" y="0"/>
                </a:lnTo>
                <a:lnTo>
                  <a:pt x="1247775" y="600075"/>
                </a:lnTo>
                <a:lnTo>
                  <a:pt x="0" y="600075"/>
                </a:lnTo>
                <a:close/>
              </a:path>
            </a:pathLst>
          </a:cu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F44776-12F1-8723-5910-B23F920ECBE3}"/>
              </a:ext>
            </a:extLst>
          </p:cNvPr>
          <p:cNvSpPr txBox="1"/>
          <p:nvPr/>
        </p:nvSpPr>
        <p:spPr>
          <a:xfrm rot="20700000">
            <a:off x="4472725" y="3010785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AD2B26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封装</a:t>
            </a:r>
            <a:endParaRPr lang="en-US" sz="2000" b="1" dirty="0">
              <a:solidFill>
                <a:srgbClr val="AD2B26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33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2A1CC528-17D7-1427-B987-66D9F249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396" y="2230739"/>
            <a:ext cx="3666778" cy="20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5718DD1-5824-B0B1-632F-27571B872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56" y="2099571"/>
            <a:ext cx="6217642" cy="321722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String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r>
              <a:rPr lang="en-US" altLang="zh-CN" sz="105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ll</a:t>
            </a: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z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 / </a:t>
            </a:r>
            <a:r>
              <a:rPr lang="zh-CN" altLang="zh-CN" sz="105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2.0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76E79B-3948-8FCD-3F64-C647943B7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96" y="1065970"/>
            <a:ext cx="4111312" cy="475232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BD621E77-85E9-A7BA-61FB-A5C3277E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封装的设计要求</a:t>
            </a:r>
          </a:p>
        </p:txBody>
      </p:sp>
    </p:spTree>
    <p:extLst>
      <p:ext uri="{BB962C8B-B14F-4D97-AF65-F5344CB8AC3E}">
        <p14:creationId xmlns:p14="http://schemas.microsoft.com/office/powerpoint/2010/main" val="312014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76E79B-3948-8FCD-3F64-C647943B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5" y="1084112"/>
            <a:ext cx="4247535" cy="490979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BD621E77-85E9-A7BA-61FB-A5C3277E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封装的设计要求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6E89A5-0298-D1F9-0441-16041533D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7581"/>
            <a:ext cx="3542856" cy="25288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9F31A8C-C185-74B3-5FC0-56B92585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9" y="2351631"/>
            <a:ext cx="2480831" cy="21547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9B1487-9883-E9D5-904E-7E40105E9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15" y="3261674"/>
            <a:ext cx="3108026" cy="233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A0AA782-03B3-90A6-213B-80F30D282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58" y="2619050"/>
            <a:ext cx="4649007" cy="29056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6494FE-57E6-2017-B93D-195F0B1E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71" y="2297039"/>
            <a:ext cx="5997947" cy="338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F489C5D-BC1D-F90F-0614-71A0E1063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179" y="2870419"/>
            <a:ext cx="6217642" cy="321722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String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 / </a:t>
            </a:r>
            <a:r>
              <a:rPr lang="zh-CN" altLang="zh-CN" sz="105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2.0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2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45A371-CB3D-EEBB-6D49-2BEF49EB4327}"/>
              </a:ext>
            </a:extLst>
          </p:cNvPr>
          <p:cNvSpPr txBox="1"/>
          <p:nvPr/>
        </p:nvSpPr>
        <p:spPr>
          <a:xfrm>
            <a:off x="3989490" y="978476"/>
            <a:ext cx="7074750" cy="5240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+mn-ea"/>
                <a:cs typeface="阿里巴巴普惠体" panose="00020600040101010101" pitchFamily="18" charset="-122"/>
              </a:rPr>
              <a:t>1</a:t>
            </a:r>
            <a:r>
              <a:rPr kumimoji="1" lang="zh-CN" altLang="en-US" sz="1600" dirty="0">
                <a:latin typeface="+mn-ea"/>
                <a:cs typeface="阿里巴巴普惠体" panose="00020600040101010101" pitchFamily="18" charset="-122"/>
              </a:rPr>
              <a:t>、什么是封装？</a:t>
            </a:r>
            <a:endParaRPr kumimoji="1" lang="en-US" altLang="zh-CN" sz="1600" dirty="0">
              <a:latin typeface="+mn-ea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就是用类设计对象处理某一个事物的数据时，应该把要处理的数据，以及处理这些数据的方法，设计到一个对象中去。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面向对象的三大特征：封装、继承、多态。</a:t>
            </a:r>
          </a:p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+mn-ea"/>
                <a:cs typeface="阿里巴巴普惠体" panose="00020600040101010101" pitchFamily="18" charset="-122"/>
              </a:rPr>
              <a:t>2</a:t>
            </a:r>
            <a:r>
              <a:rPr kumimoji="1" lang="zh-CN" altLang="en-US" sz="1600" dirty="0">
                <a:latin typeface="+mn-ea"/>
                <a:cs typeface="阿里巴巴普惠体" panose="00020600040101010101" pitchFamily="18" charset="-122"/>
              </a:rPr>
              <a:t>、封装的设计规范是什么样的？</a:t>
            </a:r>
            <a:endParaRPr kumimoji="1" lang="en-US" altLang="zh-CN" sz="1600" b="1" dirty="0">
              <a:latin typeface="+mn-ea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合理隐藏，合理暴露。</a:t>
            </a:r>
          </a:p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+mn-ea"/>
                <a:cs typeface="阿里巴巴普惠体" panose="00020600040101010101" pitchFamily="18" charset="-122"/>
              </a:rPr>
              <a:t>3</a:t>
            </a:r>
            <a:r>
              <a:rPr kumimoji="1" lang="zh-CN" altLang="en-US" sz="1600" dirty="0">
                <a:latin typeface="+mn-ea"/>
                <a:cs typeface="阿里巴巴普惠体" panose="00020600040101010101" pitchFamily="18" charset="-122"/>
              </a:rPr>
              <a:t>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代码层面如何控对象的成员公开或隐藏？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公开成员，可以使用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public(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公开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)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进行修饰。</a:t>
            </a:r>
            <a:endParaRPr kumimoji="1" lang="en-US" altLang="zh-CN" sz="1400" b="1" dirty="0">
              <a:latin typeface="+mn-ea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隐藏成员，使用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private(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私有，隐藏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)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 进行修饰。</a:t>
            </a:r>
            <a:endParaRPr kumimoji="1" lang="en-US" altLang="zh-CN" sz="1400" b="1" dirty="0">
              <a:latin typeface="+mn-ea"/>
              <a:cs typeface="阿里巴巴普惠体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16D125-E9AC-C670-AD3A-2DFC6DBAD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4" y="2590800"/>
            <a:ext cx="3606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7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2803" y="1632344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7298078" y="2490559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8125444" y="2490559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1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FE15F450-B8F9-EB49-23D0-29947394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36933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是一种特殊类，类中要满足如下需求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12D0DC-EAA2-8D88-A0E1-9AEBBF55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什么是实体类</a:t>
            </a:r>
            <a:r>
              <a:rPr lang="en-US" altLang="zh-CN" dirty="0"/>
              <a:t>JavaBean</a:t>
            </a:r>
            <a:r>
              <a:rPr lang="zh-CN" altLang="en-US" dirty="0"/>
              <a:t>？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04638F5-A7D4-0552-8517-2D195EB2BDDF}"/>
              </a:ext>
            </a:extLst>
          </p:cNvPr>
          <p:cNvCxnSpPr/>
          <p:nvPr/>
        </p:nvCxnSpPr>
        <p:spPr>
          <a:xfrm>
            <a:off x="800117" y="2989927"/>
            <a:ext cx="4064506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8F4E66C-0547-A121-DD7E-55E7DC15F6F3}"/>
              </a:ext>
            </a:extLst>
          </p:cNvPr>
          <p:cNvCxnSpPr/>
          <p:nvPr/>
        </p:nvCxnSpPr>
        <p:spPr>
          <a:xfrm>
            <a:off x="6031769" y="3035821"/>
            <a:ext cx="406525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25BA69-65DF-5FC2-DBF4-032A59701B7D}"/>
              </a:ext>
            </a:extLst>
          </p:cNvPr>
          <p:cNvGrpSpPr/>
          <p:nvPr/>
        </p:nvGrpSpPr>
        <p:grpSpPr>
          <a:xfrm>
            <a:off x="748916" y="1992049"/>
            <a:ext cx="734055" cy="734055"/>
            <a:chOff x="4499992" y="267494"/>
            <a:chExt cx="599448" cy="59944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995FB49-B990-9164-EE86-CDFD3326C41A}"/>
                </a:ext>
              </a:extLst>
            </p:cNvPr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0B059D33-8A70-7BBF-8BEB-1706B92835A8}"/>
                  </a:ext>
                </a:extLst>
              </p:cNvPr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1EB8AA9-B2FE-B628-AD41-034EAEA641DF}"/>
                  </a:ext>
                </a:extLst>
              </p:cNvPr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203F6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2F931C96-5141-3B6A-D504-ADB1B2B30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150CDDC-B66D-63C2-06E5-9BB2B2F3B6C1}"/>
              </a:ext>
            </a:extLst>
          </p:cNvPr>
          <p:cNvGrpSpPr/>
          <p:nvPr/>
        </p:nvGrpSpPr>
        <p:grpSpPr>
          <a:xfrm>
            <a:off x="6000211" y="1916905"/>
            <a:ext cx="734055" cy="734055"/>
            <a:chOff x="5418452" y="307702"/>
            <a:chExt cx="599448" cy="59944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F8626E2-BF04-6018-AF2C-8D7F80A87E47}"/>
                </a:ext>
              </a:extLst>
            </p:cNvPr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FA3C9C2-3CB1-F45B-84EC-DBB814616653}"/>
                  </a:ext>
                </a:extLst>
              </p:cNvPr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603B549C-DD4A-9F22-39F2-490FF1568D87}"/>
                  </a:ext>
                </a:extLst>
              </p:cNvPr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203F6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33" name="Freeform 72">
              <a:extLst>
                <a:ext uri="{FF2B5EF4-FFF2-40B4-BE49-F238E27FC236}">
                  <a16:creationId xmlns:a16="http://schemas.microsoft.com/office/drawing/2014/main" id="{748B0DB9-0280-5B21-1D25-578C631CA6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AD82041-3D0D-2475-2862-B6921B826B7E}"/>
              </a:ext>
            </a:extLst>
          </p:cNvPr>
          <p:cNvSpPr txBox="1"/>
          <p:nvPr/>
        </p:nvSpPr>
        <p:spPr>
          <a:xfrm>
            <a:off x="1632322" y="1723338"/>
            <a:ext cx="125071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要求</a:t>
            </a:r>
            <a:r>
              <a:rPr lang="en-US" altLang="zh-CN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B417DA0-9E4B-B1FA-AF85-57019C4D64E7}"/>
              </a:ext>
            </a:extLst>
          </p:cNvPr>
          <p:cNvSpPr txBox="1"/>
          <p:nvPr/>
        </p:nvSpPr>
        <p:spPr>
          <a:xfrm>
            <a:off x="1632322" y="2092670"/>
            <a:ext cx="328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类中的成员变量全部私有，并提供</a:t>
            </a:r>
            <a:r>
              <a:rPr lang="en-US" altLang="zh-CN" dirty="0"/>
              <a:t>public</a:t>
            </a:r>
            <a:r>
              <a:rPr lang="zh-CN" altLang="en-US" dirty="0"/>
              <a:t>修饰的</a:t>
            </a:r>
            <a:r>
              <a:rPr lang="en-US" altLang="zh-CN" dirty="0"/>
              <a:t>getter/setter</a:t>
            </a:r>
            <a:r>
              <a:rPr lang="zh-CN" altLang="en-US" dirty="0"/>
              <a:t>方法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90FF73-EE7D-395E-B856-E710C77A075D}"/>
              </a:ext>
            </a:extLst>
          </p:cNvPr>
          <p:cNvSpPr txBox="1"/>
          <p:nvPr/>
        </p:nvSpPr>
        <p:spPr>
          <a:xfrm>
            <a:off x="6864722" y="1836766"/>
            <a:ext cx="125071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要求</a:t>
            </a:r>
            <a:r>
              <a:rPr lang="en-US" altLang="zh-CN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E54FCBE-FD0F-1D26-D028-3557D841D045}"/>
              </a:ext>
            </a:extLst>
          </p:cNvPr>
          <p:cNvSpPr txBox="1"/>
          <p:nvPr/>
        </p:nvSpPr>
        <p:spPr>
          <a:xfrm>
            <a:off x="6864722" y="2176715"/>
            <a:ext cx="328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类中需要提供一个无参数构造器，</a:t>
            </a:r>
            <a:endParaRPr lang="en-US" altLang="zh-CN" dirty="0"/>
          </a:p>
          <a:p>
            <a:r>
              <a:rPr lang="zh-CN" altLang="en-US" dirty="0"/>
              <a:t>有参数构造器可选</a:t>
            </a:r>
          </a:p>
        </p:txBody>
      </p:sp>
      <p:sp>
        <p:nvSpPr>
          <p:cNvPr id="48" name="Rectangle 1">
            <a:extLst>
              <a:ext uri="{FF2B5EF4-FFF2-40B4-BE49-F238E27FC236}">
                <a16:creationId xmlns:a16="http://schemas.microsoft.com/office/drawing/2014/main" id="{CEDCD6B8-42FD-9DB4-E59A-DF1892EC9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485" y="2005170"/>
            <a:ext cx="3294363" cy="424731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Person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private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String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private 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Person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() {}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Person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String 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String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getName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return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setName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String 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getAge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return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setAge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0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81778671-EB0D-41E7-A105-2CD3206D804E}"/>
              </a:ext>
            </a:extLst>
          </p:cNvPr>
          <p:cNvSpPr txBox="1"/>
          <p:nvPr/>
        </p:nvSpPr>
        <p:spPr>
          <a:xfrm>
            <a:off x="576196" y="894080"/>
            <a:ext cx="746771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对象是一种特殊的数据结构，可以用来记住一个事物的数据，从而代表该事物。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5537DE1-4FF1-BA85-5FC1-590FB038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64" y="4724836"/>
            <a:ext cx="5078963" cy="9566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6CF49F-8E3C-549A-154E-0B8CA9C20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113" y="3498973"/>
            <a:ext cx="5078964" cy="8950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C97C65-F790-B35E-8391-4CBAD2F8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7" y="336399"/>
            <a:ext cx="2055244" cy="474415"/>
          </a:xfrm>
        </p:spPr>
        <p:txBody>
          <a:bodyPr/>
          <a:lstStyle/>
          <a:p>
            <a:r>
              <a:rPr lang="zh-CN" altLang="en-US" dirty="0"/>
              <a:t>啥是对象？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B5D51464-BD4A-37C8-657A-4C07A1B3C0B2}"/>
              </a:ext>
            </a:extLst>
          </p:cNvPr>
          <p:cNvSpPr/>
          <p:nvPr/>
        </p:nvSpPr>
        <p:spPr>
          <a:xfrm>
            <a:off x="727200" y="1711967"/>
            <a:ext cx="1377522" cy="400901"/>
          </a:xfrm>
          <a:prstGeom prst="roundRect">
            <a:avLst/>
          </a:prstGeom>
          <a:solidFill>
            <a:srgbClr val="F9FBF9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max =</a:t>
            </a:r>
            <a:r>
              <a:rPr lang="zh-CN" altLang="en-US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15;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99903350-B0A8-1EC3-DA19-A7D516D6219C}"/>
              </a:ext>
            </a:extLst>
          </p:cNvPr>
          <p:cNvSpPr/>
          <p:nvPr/>
        </p:nvSpPr>
        <p:spPr>
          <a:xfrm>
            <a:off x="1415961" y="2423976"/>
            <a:ext cx="3125559" cy="670342"/>
          </a:xfrm>
          <a:prstGeom prst="round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牛二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,</a:t>
            </a:r>
            <a:r>
              <a:rPr lang="zh-CN" altLang="en-US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西门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en-US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全蛋</a:t>
            </a:r>
            <a:endParaRPr lang="en-US" altLang="zh-CN" sz="1200" dirty="0">
              <a:solidFill>
                <a:srgbClr val="1750EB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names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牛二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西门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全蛋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AEA977B6-B112-7F90-B76F-AAE5D5F36DE9}"/>
              </a:ext>
            </a:extLst>
          </p:cNvPr>
          <p:cNvSpPr/>
          <p:nvPr/>
        </p:nvSpPr>
        <p:spPr>
          <a:xfrm>
            <a:off x="8223159" y="3005667"/>
            <a:ext cx="3566285" cy="2921000"/>
          </a:xfrm>
          <a:prstGeom prst="round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1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args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 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创建赵丽颖的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Star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对象并设置属性</a:t>
            </a:r>
            <a:b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Star s1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Star();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赵丽颖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36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height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165.0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weight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44.6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创建杨幂的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Star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对象并设置属性</a:t>
            </a:r>
            <a:b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Star s2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Star();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杨幂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37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height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166.5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weight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45.0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2" grpId="0" animBg="1"/>
      <p:bldP spid="63" grpId="0" animBg="1"/>
      <p:bldP spid="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FE15F450-B8F9-EB49-23D0-29947394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36933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是一种特殊类，类中要满足如下需求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12D0DC-EAA2-8D88-A0E1-9AEBBF55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什么是实体类</a:t>
            </a:r>
            <a:r>
              <a:rPr lang="en-US" altLang="zh-CN" dirty="0"/>
              <a:t>JavaBean </a:t>
            </a:r>
            <a:r>
              <a:rPr lang="zh-CN" altLang="en-US" dirty="0"/>
              <a:t>？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04638F5-A7D4-0552-8517-2D195EB2BDDF}"/>
              </a:ext>
            </a:extLst>
          </p:cNvPr>
          <p:cNvCxnSpPr/>
          <p:nvPr/>
        </p:nvCxnSpPr>
        <p:spPr>
          <a:xfrm>
            <a:off x="800117" y="2989927"/>
            <a:ext cx="4064506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8F4E66C-0547-A121-DD7E-55E7DC15F6F3}"/>
              </a:ext>
            </a:extLst>
          </p:cNvPr>
          <p:cNvCxnSpPr/>
          <p:nvPr/>
        </p:nvCxnSpPr>
        <p:spPr>
          <a:xfrm>
            <a:off x="6031769" y="3035821"/>
            <a:ext cx="406525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25BA69-65DF-5FC2-DBF4-032A59701B7D}"/>
              </a:ext>
            </a:extLst>
          </p:cNvPr>
          <p:cNvGrpSpPr/>
          <p:nvPr/>
        </p:nvGrpSpPr>
        <p:grpSpPr>
          <a:xfrm>
            <a:off x="748916" y="1992049"/>
            <a:ext cx="734055" cy="734055"/>
            <a:chOff x="4499992" y="267494"/>
            <a:chExt cx="599448" cy="59944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995FB49-B990-9164-EE86-CDFD3326C41A}"/>
                </a:ext>
              </a:extLst>
            </p:cNvPr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0B059D33-8A70-7BBF-8BEB-1706B92835A8}"/>
                  </a:ext>
                </a:extLst>
              </p:cNvPr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1EB8AA9-B2FE-B628-AD41-034EAEA641DF}"/>
                  </a:ext>
                </a:extLst>
              </p:cNvPr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203F6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2F931C96-5141-3B6A-D504-ADB1B2B30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150CDDC-B66D-63C2-06E5-9BB2B2F3B6C1}"/>
              </a:ext>
            </a:extLst>
          </p:cNvPr>
          <p:cNvGrpSpPr/>
          <p:nvPr/>
        </p:nvGrpSpPr>
        <p:grpSpPr>
          <a:xfrm>
            <a:off x="6000211" y="1916905"/>
            <a:ext cx="734055" cy="734055"/>
            <a:chOff x="5418452" y="307702"/>
            <a:chExt cx="599448" cy="59944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F8626E2-BF04-6018-AF2C-8D7F80A87E47}"/>
                </a:ext>
              </a:extLst>
            </p:cNvPr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FA3C9C2-3CB1-F45B-84EC-DBB814616653}"/>
                  </a:ext>
                </a:extLst>
              </p:cNvPr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603B549C-DD4A-9F22-39F2-490FF1568D87}"/>
                  </a:ext>
                </a:extLst>
              </p:cNvPr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203F6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33" name="Freeform 72">
              <a:extLst>
                <a:ext uri="{FF2B5EF4-FFF2-40B4-BE49-F238E27FC236}">
                  <a16:creationId xmlns:a16="http://schemas.microsoft.com/office/drawing/2014/main" id="{748B0DB9-0280-5B21-1D25-578C631CA6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AD82041-3D0D-2475-2862-B6921B826B7E}"/>
              </a:ext>
            </a:extLst>
          </p:cNvPr>
          <p:cNvSpPr txBox="1"/>
          <p:nvPr/>
        </p:nvSpPr>
        <p:spPr>
          <a:xfrm>
            <a:off x="1632322" y="1723338"/>
            <a:ext cx="125071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要求</a:t>
            </a:r>
            <a:r>
              <a:rPr lang="en-US" altLang="zh-CN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B417DA0-9E4B-B1FA-AF85-57019C4D64E7}"/>
              </a:ext>
            </a:extLst>
          </p:cNvPr>
          <p:cNvSpPr txBox="1"/>
          <p:nvPr/>
        </p:nvSpPr>
        <p:spPr>
          <a:xfrm>
            <a:off x="1632322" y="2092670"/>
            <a:ext cx="328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类中的成员变量全部私有，并提供</a:t>
            </a:r>
            <a:r>
              <a:rPr lang="en-US" altLang="zh-CN" dirty="0"/>
              <a:t>public</a:t>
            </a:r>
            <a:r>
              <a:rPr lang="zh-CN" altLang="en-US" dirty="0"/>
              <a:t>修饰的</a:t>
            </a:r>
            <a:r>
              <a:rPr lang="en-US" altLang="zh-CN" dirty="0"/>
              <a:t>getter/setter</a:t>
            </a:r>
            <a:r>
              <a:rPr lang="zh-CN" altLang="en-US" dirty="0"/>
              <a:t>方法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90FF73-EE7D-395E-B856-E710C77A075D}"/>
              </a:ext>
            </a:extLst>
          </p:cNvPr>
          <p:cNvSpPr txBox="1"/>
          <p:nvPr/>
        </p:nvSpPr>
        <p:spPr>
          <a:xfrm>
            <a:off x="6864722" y="1836766"/>
            <a:ext cx="125071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要求</a:t>
            </a:r>
            <a:r>
              <a:rPr lang="en-US" altLang="zh-CN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E54FCBE-FD0F-1D26-D028-3557D841D045}"/>
              </a:ext>
            </a:extLst>
          </p:cNvPr>
          <p:cNvSpPr txBox="1"/>
          <p:nvPr/>
        </p:nvSpPr>
        <p:spPr>
          <a:xfrm>
            <a:off x="6864722" y="2176715"/>
            <a:ext cx="328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类中需要提供一个无参数构造器，</a:t>
            </a:r>
            <a:endParaRPr lang="en-US" altLang="zh-CN" dirty="0"/>
          </a:p>
          <a:p>
            <a:r>
              <a:rPr lang="zh-CN" altLang="en-US" dirty="0"/>
              <a:t>有参数构造器可选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9B377D9-90B8-04C5-3D0E-488435E9427F}"/>
              </a:ext>
            </a:extLst>
          </p:cNvPr>
          <p:cNvSpPr txBox="1"/>
          <p:nvPr/>
        </p:nvSpPr>
        <p:spPr>
          <a:xfrm>
            <a:off x="4279062" y="4414708"/>
            <a:ext cx="2839494" cy="2201565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en-US" altLang="zh-CN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StudentOperator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lang="en-US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StudentOperator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(Student s){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</a:t>
            </a:r>
            <a:r>
              <a:rPr lang="en-US" altLang="zh-CN" sz="1000" b="1" dirty="0" err="1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this.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s;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910E273-9FB5-6751-E98A-5086B69DAFCB}"/>
              </a:ext>
            </a:extLst>
          </p:cNvPr>
          <p:cNvSpPr txBox="1"/>
          <p:nvPr/>
        </p:nvSpPr>
        <p:spPr>
          <a:xfrm>
            <a:off x="599265" y="3899417"/>
            <a:ext cx="9432791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+mn-ea"/>
                <a:cs typeface="阿里巴巴普惠体" panose="00020600040101010101" pitchFamily="18" charset="-122"/>
              </a:rPr>
              <a:t>实体类的对象只负责数据存取，而对数据的处理交给其他类的对象来完成，以实现数据和数据业务处理相分离。</a:t>
            </a:r>
            <a:endParaRPr lang="en-US" altLang="zh-CN" sz="1400" dirty="0">
              <a:latin typeface="+mn-ea"/>
              <a:cs typeface="阿里巴巴普惠体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215EC2-D2A8-D55B-75F6-E179EC148A87}"/>
              </a:ext>
            </a:extLst>
          </p:cNvPr>
          <p:cNvSpPr txBox="1"/>
          <p:nvPr/>
        </p:nvSpPr>
        <p:spPr>
          <a:xfrm>
            <a:off x="576196" y="3349244"/>
            <a:ext cx="3871808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sz="1600" dirty="0">
                <a:latin typeface="+mn-ea"/>
                <a:ea typeface="+mn-ea"/>
              </a:rPr>
              <a:t>实体类有啥应用场景？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33BE3CB-8BE2-E2F1-1E84-A798580C6F16}"/>
              </a:ext>
            </a:extLst>
          </p:cNvPr>
          <p:cNvSpPr txBox="1"/>
          <p:nvPr/>
        </p:nvSpPr>
        <p:spPr>
          <a:xfrm>
            <a:off x="837182" y="4414708"/>
            <a:ext cx="2045858" cy="200535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private double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score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get</a:t>
            </a:r>
            <a:r>
              <a:rPr kumimoji="0" lang="en-US" altLang="zh-CN" sz="105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ter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 set</a:t>
            </a:r>
            <a:r>
              <a:rPr kumimoji="0" lang="en-US" altLang="zh-CN" sz="105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ter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方法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BD10918-23DD-B51A-FED9-8D6A40E55E5D}"/>
              </a:ext>
            </a:extLst>
          </p:cNvPr>
          <p:cNvSpPr txBox="1"/>
          <p:nvPr/>
        </p:nvSpPr>
        <p:spPr>
          <a:xfrm>
            <a:off x="933933" y="5436013"/>
            <a:ext cx="2358915" cy="1035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ea"/>
                <a:ea typeface="+mj-ea"/>
              </a:rPr>
              <a:t>// </a:t>
            </a: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打印成绩是否及格的方法</a:t>
            </a:r>
            <a:endParaRPr lang="en-US" altLang="zh-CN" sz="1000" i="1" dirty="0">
              <a:solidFill>
                <a:srgbClr val="80808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+mj-ea"/>
                <a:ea typeface="+mj-ea"/>
              </a:rPr>
              <a:t>// </a:t>
            </a: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打印成绩等级的方法</a:t>
            </a:r>
            <a:endParaRPr lang="en-US" altLang="zh-CN" sz="1000" i="1" dirty="0">
              <a:solidFill>
                <a:srgbClr val="80808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+mj-ea"/>
                <a:ea typeface="+mj-ea"/>
              </a:rPr>
              <a:t>//</a:t>
            </a: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+mj-ea"/>
                <a:ea typeface="+mj-ea"/>
              </a:rPr>
              <a:t>... 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endParaRPr lang="zh-CN" altLang="en-US" sz="105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5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29049 0.0143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5" grpId="0"/>
      <p:bldP spid="26" grpId="0"/>
      <p:bldP spid="56" grpId="0" animBg="1"/>
      <p:bldP spid="60" grpId="0"/>
      <p:bldP spid="6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B7FABE5-4700-FF54-3557-011EC9BC6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782025" cy="3962399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什么是实体类</a:t>
            </a:r>
            <a:r>
              <a:rPr lang="en-US" altLang="zh-CN" dirty="0"/>
              <a:t>JavaBean 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？ 有啥特点？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成员变量必须私有，且要为他们提供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get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set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方法；必须有无参数构造器 。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effectLst/>
                <a:latin typeface="+mj-ea"/>
                <a:ea typeface="+mj-ea"/>
                <a:cs typeface="阿里巴巴普惠体" panose="00020600040101010101" pitchFamily="18" charset="-122"/>
              </a:rPr>
              <a:t>仅仅只是一个用来保存数据的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effectLst/>
                <a:latin typeface="+mj-ea"/>
                <a:ea typeface="+mj-ea"/>
                <a:cs typeface="阿里巴巴普惠体" panose="00020600040101010101" pitchFamily="18" charset="-122"/>
              </a:rPr>
              <a:t>java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effectLst/>
                <a:latin typeface="+mj-ea"/>
                <a:ea typeface="+mj-ea"/>
                <a:cs typeface="阿里巴巴普惠体" panose="00020600040101010101" pitchFamily="18" charset="-122"/>
              </a:rPr>
              <a:t>类，可以用它创建对象，保存某个事物的数据。</a:t>
            </a:r>
            <a:endParaRPr lang="en-US" altLang="zh-CN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实体类</a:t>
            </a:r>
            <a:r>
              <a:rPr lang="en-US" altLang="zh-CN" dirty="0"/>
              <a:t>JavaBean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有啥应用场景？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	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实体类对应的是软件开发里现在比较流行的开发方式，数据和数据的业务处理相分离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0B1373-2BE7-0FB6-E715-C237DA3E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5" y="2502877"/>
            <a:ext cx="3606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0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8674" y="1441299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6953949" y="2299514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7781315" y="2299514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8834675" y="3615089"/>
            <a:ext cx="1429361" cy="1928466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0757B5-F233-09C6-522E-A580987745A8}"/>
              </a:ext>
            </a:extLst>
          </p:cNvPr>
          <p:cNvSpPr txBox="1"/>
          <p:nvPr/>
        </p:nvSpPr>
        <p:spPr>
          <a:xfrm>
            <a:off x="9677176" y="3605564"/>
            <a:ext cx="2555567" cy="1811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修饰成员变量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修饰方法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静态方法的应用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</a:rPr>
              <a:t>的注意事项</a:t>
            </a:r>
          </a:p>
        </p:txBody>
      </p:sp>
    </p:spTree>
    <p:extLst>
      <p:ext uri="{BB962C8B-B14F-4D97-AF65-F5344CB8AC3E}">
        <p14:creationId xmlns:p14="http://schemas.microsoft.com/office/powerpoint/2010/main" val="6582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96362DD-AA02-45D6-8C8B-F299D1241F9C}"/>
              </a:ext>
            </a:extLst>
          </p:cNvPr>
          <p:cNvSpPr txBox="1"/>
          <p:nvPr/>
        </p:nvSpPr>
        <p:spPr>
          <a:xfrm>
            <a:off x="613844" y="2061310"/>
            <a:ext cx="3521276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静态变量（类变量）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F72AA4D-0C79-4D40-A6F3-92CD814DB894}"/>
              </a:ext>
            </a:extLst>
          </p:cNvPr>
          <p:cNvSpPr txBox="1"/>
          <p:nvPr/>
        </p:nvSpPr>
        <p:spPr>
          <a:xfrm>
            <a:off x="516342" y="1619828"/>
            <a:ext cx="485506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成员变量按照有无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修饰，分为两种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1DF0C8-8F71-CD41-9564-3C2836846913}"/>
              </a:ext>
            </a:extLst>
          </p:cNvPr>
          <p:cNvSpPr txBox="1"/>
          <p:nvPr/>
        </p:nvSpPr>
        <p:spPr>
          <a:xfrm>
            <a:off x="613843" y="2542132"/>
            <a:ext cx="2482790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实例变量（对象的变量）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0FBBA5-E2B1-A61A-831C-076912A05CB1}"/>
              </a:ext>
            </a:extLst>
          </p:cNvPr>
          <p:cNvSpPr txBox="1"/>
          <p:nvPr/>
        </p:nvSpPr>
        <p:spPr>
          <a:xfrm>
            <a:off x="576196" y="926105"/>
            <a:ext cx="5022208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叫静态，可以修饰成员变量、成员方法。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B8E753-3BC5-3FD7-5411-D96680E0D18E}"/>
              </a:ext>
            </a:extLst>
          </p:cNvPr>
          <p:cNvSpPr txBox="1"/>
          <p:nvPr/>
        </p:nvSpPr>
        <p:spPr>
          <a:xfrm>
            <a:off x="739607" y="3211677"/>
            <a:ext cx="2642435" cy="2001638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static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93B2B98-227E-B965-1D98-BA4AD1B6E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07" y="3208544"/>
            <a:ext cx="2027096" cy="1371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AEC1F09-8872-70BF-6C4C-D65AF18B3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77" y="3154348"/>
            <a:ext cx="1577477" cy="9373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0578635-9145-DE39-CC92-F57CF11BC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77" y="4420606"/>
            <a:ext cx="1577477" cy="9373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DEAC77D-968B-9DF4-6174-29A0C9AB8354}"/>
              </a:ext>
            </a:extLst>
          </p:cNvPr>
          <p:cNvCxnSpPr>
            <a:cxnSpLocks/>
          </p:cNvCxnSpPr>
          <p:nvPr/>
        </p:nvCxnSpPr>
        <p:spPr>
          <a:xfrm flipH="1">
            <a:off x="5190355" y="3209192"/>
            <a:ext cx="2098922" cy="70860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B531F5A-EBA9-6BD7-153B-4BF379114F02}"/>
              </a:ext>
            </a:extLst>
          </p:cNvPr>
          <p:cNvCxnSpPr>
            <a:cxnSpLocks/>
          </p:cNvCxnSpPr>
          <p:nvPr/>
        </p:nvCxnSpPr>
        <p:spPr>
          <a:xfrm flipH="1" flipV="1">
            <a:off x="5197754" y="4015962"/>
            <a:ext cx="2091523" cy="52855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65D8E494-A4B3-5DE1-76C9-91224D006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007" y="4760499"/>
            <a:ext cx="2027096" cy="789255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不推荐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7F6E382-42DD-521E-D947-184DB7B14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007" y="5694542"/>
            <a:ext cx="1818835" cy="385298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实例变量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01F3134-E5EF-5F3C-4BAE-C838A8FD7CFC}"/>
              </a:ext>
            </a:extLst>
          </p:cNvPr>
          <p:cNvSpPr/>
          <p:nvPr/>
        </p:nvSpPr>
        <p:spPr>
          <a:xfrm>
            <a:off x="1033352" y="3835832"/>
            <a:ext cx="676774" cy="25746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D74BD5-3DF3-E7E2-9A55-2B62C183BE84}"/>
              </a:ext>
            </a:extLst>
          </p:cNvPr>
          <p:cNvSpPr txBox="1"/>
          <p:nvPr/>
        </p:nvSpPr>
        <p:spPr>
          <a:xfrm>
            <a:off x="1095424" y="3530153"/>
            <a:ext cx="1431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12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静态变量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966CE9-C4E0-01D5-DE75-EFE8F1514B55}"/>
              </a:ext>
            </a:extLst>
          </p:cNvPr>
          <p:cNvSpPr txBox="1"/>
          <p:nvPr/>
        </p:nvSpPr>
        <p:spPr>
          <a:xfrm>
            <a:off x="1082331" y="4387356"/>
            <a:ext cx="2004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12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实例变量（对象的变量）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710D9A-D712-F3F2-906A-2F81F3C4A02E}"/>
              </a:ext>
            </a:extLst>
          </p:cNvPr>
          <p:cNvSpPr txBox="1"/>
          <p:nvPr/>
        </p:nvSpPr>
        <p:spPr>
          <a:xfrm>
            <a:off x="3567885" y="3721554"/>
            <a:ext cx="58295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：有</a:t>
            </a:r>
            <a:r>
              <a:rPr lang="en-US" altLang="zh-CN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修饰，属于类，在计算机里只有一份，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会被类的全部对象共享</a:t>
            </a:r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7C9B9A-9F29-BD5E-E06A-B99A048A50DE}"/>
              </a:ext>
            </a:extLst>
          </p:cNvPr>
          <p:cNvSpPr txBox="1"/>
          <p:nvPr/>
        </p:nvSpPr>
        <p:spPr>
          <a:xfrm>
            <a:off x="3567885" y="4478197"/>
            <a:ext cx="6125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：无</a:t>
            </a:r>
            <a:r>
              <a:rPr lang="en-US" altLang="zh-CN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修饰，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属于每个对象的</a:t>
            </a:r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6DFFE1-61D9-A465-628A-943287CD2D55}"/>
              </a:ext>
            </a:extLst>
          </p:cNvPr>
          <p:cNvSpPr/>
          <p:nvPr/>
        </p:nvSpPr>
        <p:spPr>
          <a:xfrm>
            <a:off x="908659" y="3530153"/>
            <a:ext cx="2178641" cy="672953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C8FF2F0-AA47-6871-216B-2B9ED881A1AE}"/>
              </a:ext>
            </a:extLst>
          </p:cNvPr>
          <p:cNvCxnSpPr>
            <a:cxnSpLocks/>
          </p:cNvCxnSpPr>
          <p:nvPr/>
        </p:nvCxnSpPr>
        <p:spPr>
          <a:xfrm flipV="1">
            <a:off x="3096632" y="3857298"/>
            <a:ext cx="489914" cy="1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0A4B19-CB8B-ED76-204E-B65354A4AB70}"/>
              </a:ext>
            </a:extLst>
          </p:cNvPr>
          <p:cNvSpPr/>
          <p:nvPr/>
        </p:nvSpPr>
        <p:spPr>
          <a:xfrm>
            <a:off x="908659" y="4307220"/>
            <a:ext cx="2178641" cy="672953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0DDAF9F-5973-03F4-DE10-A3CA1AE26472}"/>
              </a:ext>
            </a:extLst>
          </p:cNvPr>
          <p:cNvCxnSpPr>
            <a:cxnSpLocks/>
          </p:cNvCxnSpPr>
          <p:nvPr/>
        </p:nvCxnSpPr>
        <p:spPr>
          <a:xfrm flipV="1">
            <a:off x="3096632" y="4634365"/>
            <a:ext cx="489914" cy="1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4" name="标题 3">
            <a:extLst>
              <a:ext uri="{FF2B5EF4-FFF2-40B4-BE49-F238E27FC236}">
                <a16:creationId xmlns:a16="http://schemas.microsoft.com/office/drawing/2014/main" id="{6F9A8445-1176-53AC-3D6E-7BD08D41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static</a:t>
            </a:r>
            <a:r>
              <a:rPr lang="zh-CN" altLang="en-US" dirty="0"/>
              <a:t>关键字</a:t>
            </a:r>
          </a:p>
        </p:txBody>
      </p:sp>
    </p:spTree>
    <p:extLst>
      <p:ext uri="{BB962C8B-B14F-4D97-AF65-F5344CB8AC3E}">
        <p14:creationId xmlns:p14="http://schemas.microsoft.com/office/powerpoint/2010/main" val="15262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01527 L -0.0724 -0.21574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973 L -0.04219 -0.25509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1" grpId="0"/>
      <p:bldP spid="17" grpId="0"/>
      <p:bldP spid="22" grpId="0" animBg="1"/>
      <p:bldP spid="29" grpId="0" animBg="1"/>
      <p:bldP spid="30" grpId="0" animBg="1"/>
      <p:bldP spid="31" grpId="0" animBg="1"/>
      <p:bldP spid="20" grpId="0"/>
      <p:bldP spid="21" grpId="0"/>
      <p:bldP spid="15" grpId="0"/>
      <p:bldP spid="15" grpId="1"/>
      <p:bldP spid="16" grpId="0"/>
      <p:bldP spid="16" grpId="1"/>
      <p:bldP spid="2" grpId="0" animBg="1"/>
      <p:bldP spid="2" grpId="1" animBg="1"/>
      <p:bldP spid="32" grpId="0" animBg="1"/>
      <p:bldP spid="3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520808" y="812512"/>
            <a:ext cx="2404317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成员变量的执行原理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39365" y="1318368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2378FC8-ADF6-4C70-8E1B-C01F92C58768}"/>
              </a:ext>
            </a:extLst>
          </p:cNvPr>
          <p:cNvGrpSpPr>
            <a:grpSpLocks/>
          </p:cNvGrpSpPr>
          <p:nvPr/>
        </p:nvGrpSpPr>
        <p:grpSpPr bwMode="auto">
          <a:xfrm>
            <a:off x="6847223" y="1360671"/>
            <a:ext cx="5266102" cy="2683853"/>
            <a:chOff x="6567270" y="1067231"/>
            <a:chExt cx="2531442" cy="393763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1642DC-7C49-48AE-8800-9B1C82644214}"/>
                </a:ext>
              </a:extLst>
            </p:cNvPr>
            <p:cNvSpPr/>
            <p:nvPr/>
          </p:nvSpPr>
          <p:spPr bwMode="auto">
            <a:xfrm>
              <a:off x="6567270" y="1067231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1026CA07-9DB4-4107-A4BC-810B36615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2087" y="4307499"/>
              <a:ext cx="936625" cy="54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09CE67-6078-4A9B-945D-834F73CF4FAF}"/>
              </a:ext>
            </a:extLst>
          </p:cNvPr>
          <p:cNvGrpSpPr>
            <a:grpSpLocks/>
          </p:cNvGrpSpPr>
          <p:nvPr/>
        </p:nvGrpSpPr>
        <p:grpSpPr bwMode="auto">
          <a:xfrm>
            <a:off x="4324031" y="1360672"/>
            <a:ext cx="2117805" cy="2877470"/>
            <a:chOff x="4441895" y="1347668"/>
            <a:chExt cx="1771200" cy="360034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10B7D70-F048-401F-AB54-EEC9024D80C6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6F994228-C2A3-415C-8AC6-4BC5ABD7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8175" y="4421164"/>
              <a:ext cx="935038" cy="489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82D61BA-0154-4C4D-A28B-22AFD1F36BF2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EB6A524-0682-43F4-BF44-F16D2D2E093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0F0856F-B7DA-445C-B93E-9B11F726177E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B49702-021B-4E78-B581-22630B994A67}"/>
              </a:ext>
            </a:extLst>
          </p:cNvPr>
          <p:cNvGrpSpPr>
            <a:grpSpLocks/>
          </p:cNvGrpSpPr>
          <p:nvPr/>
        </p:nvGrpSpPr>
        <p:grpSpPr bwMode="auto">
          <a:xfrm>
            <a:off x="5265552" y="4251567"/>
            <a:ext cx="6553245" cy="1236965"/>
            <a:chOff x="665231" y="3579862"/>
            <a:chExt cx="3572744" cy="140064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984AB6-6D90-4CCA-9F6B-876AD8795F8D}"/>
                </a:ext>
              </a:extLst>
            </p:cNvPr>
            <p:cNvSpPr/>
            <p:nvPr/>
          </p:nvSpPr>
          <p:spPr bwMode="auto">
            <a:xfrm>
              <a:off x="1510232" y="3579862"/>
              <a:ext cx="2727743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+mn-ea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BF2D3A51-71B8-4D2F-9701-28E52ACC0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231" y="4505452"/>
              <a:ext cx="2442792" cy="31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44" name="TextBox 3">
            <a:extLst>
              <a:ext uri="{FF2B5EF4-FFF2-40B4-BE49-F238E27FC236}">
                <a16:creationId xmlns:a16="http://schemas.microsoft.com/office/drawing/2014/main" id="{E4DDCDCE-DAC0-414D-B26E-45BBD632C329}"/>
              </a:ext>
            </a:extLst>
          </p:cNvPr>
          <p:cNvSpPr txBox="1"/>
          <p:nvPr/>
        </p:nvSpPr>
        <p:spPr>
          <a:xfrm>
            <a:off x="6962010" y="4515191"/>
            <a:ext cx="1099419" cy="600164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sz="1600" dirty="0">
              <a:latin typeface="Consolas" panose="020B0609020204030204" pitchFamily="49" charset="0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FE9C054F-3C91-4551-ADCD-8A79BB107310}"/>
              </a:ext>
            </a:extLst>
          </p:cNvPr>
          <p:cNvSpPr txBox="1"/>
          <p:nvPr/>
        </p:nvSpPr>
        <p:spPr>
          <a:xfrm>
            <a:off x="4691413" y="1602749"/>
            <a:ext cx="1376411" cy="1938992"/>
          </a:xfrm>
          <a:prstGeom prst="rect">
            <a:avLst/>
          </a:prstGeom>
          <a:solidFill>
            <a:srgbClr val="F9FBF9"/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496E966-9C62-4C0C-A22D-6222A50FD1EE}"/>
              </a:ext>
            </a:extLst>
          </p:cNvPr>
          <p:cNvSpPr txBox="1"/>
          <p:nvPr/>
        </p:nvSpPr>
        <p:spPr>
          <a:xfrm>
            <a:off x="8300956" y="4487898"/>
            <a:ext cx="2139850" cy="938719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Student.class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858EA5-291E-4763-87C8-AB6A4BC884FE}"/>
              </a:ext>
            </a:extLst>
          </p:cNvPr>
          <p:cNvSpPr/>
          <p:nvPr/>
        </p:nvSpPr>
        <p:spPr>
          <a:xfrm>
            <a:off x="7978460" y="1704537"/>
            <a:ext cx="1567033" cy="942122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65177-6F3A-4AF6-A9C0-F8A2B3649FF4}"/>
              </a:ext>
            </a:extLst>
          </p:cNvPr>
          <p:cNvSpPr txBox="1"/>
          <p:nvPr/>
        </p:nvSpPr>
        <p:spPr>
          <a:xfrm>
            <a:off x="4949881" y="1907278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776ec8df</a:t>
            </a:r>
            <a:endParaRPr lang="zh-CN" altLang="en-US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6AC4835-458B-4531-A6EE-18B0D3625FB4}"/>
              </a:ext>
            </a:extLst>
          </p:cNvPr>
          <p:cNvSpPr txBox="1"/>
          <p:nvPr/>
        </p:nvSpPr>
        <p:spPr>
          <a:xfrm>
            <a:off x="4841486" y="1635485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s1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919643-02C2-493F-926C-BE1038D4BC1A}"/>
              </a:ext>
            </a:extLst>
          </p:cNvPr>
          <p:cNvSpPr/>
          <p:nvPr/>
        </p:nvSpPr>
        <p:spPr>
          <a:xfrm>
            <a:off x="4915655" y="1868883"/>
            <a:ext cx="1008329" cy="3218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83B51E3-37D5-4E92-8824-C8BED5F16FC1}"/>
              </a:ext>
            </a:extLst>
          </p:cNvPr>
          <p:cNvSpPr txBox="1"/>
          <p:nvPr/>
        </p:nvSpPr>
        <p:spPr>
          <a:xfrm>
            <a:off x="4648239" y="1331488"/>
            <a:ext cx="895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main…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2BA1C40-DC7F-163C-FAA5-75CBAEBF7E9C}"/>
              </a:ext>
            </a:extLst>
          </p:cNvPr>
          <p:cNvCxnSpPr/>
          <p:nvPr/>
        </p:nvCxnSpPr>
        <p:spPr>
          <a:xfrm>
            <a:off x="7974772" y="2345418"/>
            <a:ext cx="15670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562559B-C125-D675-4BCB-350519BC3C98}"/>
              </a:ext>
            </a:extLst>
          </p:cNvPr>
          <p:cNvSpPr txBox="1"/>
          <p:nvPr/>
        </p:nvSpPr>
        <p:spPr>
          <a:xfrm>
            <a:off x="8187930" y="2381857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  <a:endParaRPr lang="en-US" altLang="zh-CN" sz="9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6FCA74B-A830-0C95-5BB7-79913C103638}"/>
              </a:ext>
            </a:extLst>
          </p:cNvPr>
          <p:cNvCxnSpPr>
            <a:cxnSpLocks/>
          </p:cNvCxnSpPr>
          <p:nvPr/>
        </p:nvCxnSpPr>
        <p:spPr>
          <a:xfrm>
            <a:off x="9377955" y="2541834"/>
            <a:ext cx="17417" cy="19187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FDCB72DF-F239-3AA8-7726-AA7B4D5F1D9D}"/>
              </a:ext>
            </a:extLst>
          </p:cNvPr>
          <p:cNvSpPr txBox="1"/>
          <p:nvPr/>
        </p:nvSpPr>
        <p:spPr>
          <a:xfrm>
            <a:off x="4838961" y="2682103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s2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0812B0CA-C39F-1AF0-CDA1-2B74CED5F317}"/>
              </a:ext>
            </a:extLst>
          </p:cNvPr>
          <p:cNvSpPr/>
          <p:nvPr/>
        </p:nvSpPr>
        <p:spPr>
          <a:xfrm>
            <a:off x="4933885" y="2933843"/>
            <a:ext cx="1008329" cy="3218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6DA8BDD-1731-A1EA-0BB5-E684AAAC87F6}"/>
              </a:ext>
            </a:extLst>
          </p:cNvPr>
          <p:cNvSpPr/>
          <p:nvPr/>
        </p:nvSpPr>
        <p:spPr>
          <a:xfrm>
            <a:off x="7276017" y="2883640"/>
            <a:ext cx="1567033" cy="1014509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62154CC-C929-C6D9-BCFE-1C1842C411AD}"/>
              </a:ext>
            </a:extLst>
          </p:cNvPr>
          <p:cNvSpPr txBox="1"/>
          <p:nvPr/>
        </p:nvSpPr>
        <p:spPr>
          <a:xfrm>
            <a:off x="7184465" y="2635148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4eec7777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DE2CF629-59D4-7613-9598-595B8D38007E}"/>
              </a:ext>
            </a:extLst>
          </p:cNvPr>
          <p:cNvCxnSpPr/>
          <p:nvPr/>
        </p:nvCxnSpPr>
        <p:spPr>
          <a:xfrm>
            <a:off x="7276016" y="3608191"/>
            <a:ext cx="15670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2D107CBA-BD7E-BF89-96E7-3DB56B7DBF02}"/>
              </a:ext>
            </a:extLst>
          </p:cNvPr>
          <p:cNvCxnSpPr>
            <a:cxnSpLocks/>
          </p:cNvCxnSpPr>
          <p:nvPr/>
        </p:nvCxnSpPr>
        <p:spPr>
          <a:xfrm>
            <a:off x="8577153" y="3832147"/>
            <a:ext cx="0" cy="6284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7CA9FBE2-036B-46B3-24B8-6B6687B20908}"/>
              </a:ext>
            </a:extLst>
          </p:cNvPr>
          <p:cNvCxnSpPr>
            <a:cxnSpLocks/>
          </p:cNvCxnSpPr>
          <p:nvPr/>
        </p:nvCxnSpPr>
        <p:spPr>
          <a:xfrm>
            <a:off x="5701689" y="2807162"/>
            <a:ext cx="1546481" cy="15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3E188191-AC59-7ECD-A91A-A5CBAC0584CE}"/>
              </a:ext>
            </a:extLst>
          </p:cNvPr>
          <p:cNvSpPr txBox="1"/>
          <p:nvPr/>
        </p:nvSpPr>
        <p:spPr>
          <a:xfrm>
            <a:off x="7441627" y="3610700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CA3CD25-B21F-CA4B-DD76-7D65966EC475}"/>
              </a:ext>
            </a:extLst>
          </p:cNvPr>
          <p:cNvSpPr txBox="1"/>
          <p:nvPr/>
        </p:nvSpPr>
        <p:spPr>
          <a:xfrm>
            <a:off x="7867963" y="1457628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776ec8df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5B6EED6-46D2-141A-BE6A-C8BF2D0E94CC}"/>
              </a:ext>
            </a:extLst>
          </p:cNvPr>
          <p:cNvSpPr txBox="1"/>
          <p:nvPr/>
        </p:nvSpPr>
        <p:spPr>
          <a:xfrm>
            <a:off x="5015722" y="2970020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4eec7777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22EEA00-EC17-4B2A-F5CC-5364C96A03CB}"/>
              </a:ext>
            </a:extLst>
          </p:cNvPr>
          <p:cNvSpPr txBox="1"/>
          <p:nvPr/>
        </p:nvSpPr>
        <p:spPr>
          <a:xfrm>
            <a:off x="8463209" y="4759330"/>
            <a:ext cx="1589881" cy="52924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static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0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0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0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</a:t>
            </a:r>
            <a:r>
              <a:rPr lang="zh-CN" altLang="zh-CN" sz="10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302E4D10-2DC1-D8FE-CEC7-5136E1DC719A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768343" y="1762443"/>
            <a:ext cx="215842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>
            <a:extLst>
              <a:ext uri="{FF2B5EF4-FFF2-40B4-BE49-F238E27FC236}">
                <a16:creationId xmlns:a16="http://schemas.microsoft.com/office/drawing/2014/main" id="{EE0AC874-C91B-482B-652C-BA5E92E2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5" y="1344464"/>
            <a:ext cx="3965932" cy="3785652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1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、类变量的用法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类名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静态变量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推荐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袁华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对象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en-US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静态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变量（不推荐）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s1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马冬梅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s2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秋雅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秋雅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秋雅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2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、实例变量的用法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对象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实例变量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18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23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// System.out.println(Student.age); 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报错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C50D54A-A3D7-FA5F-5682-45D4A3E1E594}"/>
              </a:ext>
            </a:extLst>
          </p:cNvPr>
          <p:cNvSpPr/>
          <p:nvPr/>
        </p:nvSpPr>
        <p:spPr>
          <a:xfrm>
            <a:off x="157915" y="2004492"/>
            <a:ext cx="3993398" cy="16439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C4153EF-6482-4999-DC03-648BEB95965F}"/>
              </a:ext>
            </a:extLst>
          </p:cNvPr>
          <p:cNvSpPr/>
          <p:nvPr/>
        </p:nvSpPr>
        <p:spPr>
          <a:xfrm>
            <a:off x="170185" y="2466886"/>
            <a:ext cx="3965932" cy="14699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6254D20-9026-FD24-D9E3-954DA4631261}"/>
              </a:ext>
            </a:extLst>
          </p:cNvPr>
          <p:cNvSpPr/>
          <p:nvPr/>
        </p:nvSpPr>
        <p:spPr>
          <a:xfrm>
            <a:off x="154267" y="2613408"/>
            <a:ext cx="3965931" cy="19111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D594521-8406-2F5A-C44D-27AF346919E2}"/>
              </a:ext>
            </a:extLst>
          </p:cNvPr>
          <p:cNvSpPr/>
          <p:nvPr/>
        </p:nvSpPr>
        <p:spPr>
          <a:xfrm>
            <a:off x="185380" y="2953480"/>
            <a:ext cx="3965932" cy="13284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F2DCB97-B3F2-2086-C190-F87FCA00BADB}"/>
              </a:ext>
            </a:extLst>
          </p:cNvPr>
          <p:cNvSpPr/>
          <p:nvPr/>
        </p:nvSpPr>
        <p:spPr>
          <a:xfrm>
            <a:off x="162276" y="3113411"/>
            <a:ext cx="3953719" cy="15580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EBD848-305B-8669-5234-87C80590663B}"/>
              </a:ext>
            </a:extLst>
          </p:cNvPr>
          <p:cNvSpPr/>
          <p:nvPr/>
        </p:nvSpPr>
        <p:spPr>
          <a:xfrm>
            <a:off x="154267" y="3399058"/>
            <a:ext cx="3997866" cy="14136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3D3D7FC-0CB3-FAFC-00FC-3A516445BDEF}"/>
              </a:ext>
            </a:extLst>
          </p:cNvPr>
          <p:cNvSpPr/>
          <p:nvPr/>
        </p:nvSpPr>
        <p:spPr>
          <a:xfrm>
            <a:off x="177783" y="3559322"/>
            <a:ext cx="3965932" cy="17619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2317320-15C8-DBAB-01E4-D78CEBCB1155}"/>
              </a:ext>
            </a:extLst>
          </p:cNvPr>
          <p:cNvSpPr/>
          <p:nvPr/>
        </p:nvSpPr>
        <p:spPr>
          <a:xfrm>
            <a:off x="164001" y="4174477"/>
            <a:ext cx="3973235" cy="28334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05965EE-F735-F1BC-6BA6-90C67EAAAB56}"/>
              </a:ext>
            </a:extLst>
          </p:cNvPr>
          <p:cNvSpPr/>
          <p:nvPr/>
        </p:nvSpPr>
        <p:spPr>
          <a:xfrm>
            <a:off x="154988" y="4458454"/>
            <a:ext cx="3981128" cy="19024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0292798-D6D7-0EE7-3E9D-68268EE1E344}"/>
              </a:ext>
            </a:extLst>
          </p:cNvPr>
          <p:cNvSpPr txBox="1"/>
          <p:nvPr/>
        </p:nvSpPr>
        <p:spPr>
          <a:xfrm>
            <a:off x="8094792" y="1689032"/>
            <a:ext cx="6623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AA70F9A-8FEE-2679-91CC-4AC7E6600E48}"/>
              </a:ext>
            </a:extLst>
          </p:cNvPr>
          <p:cNvSpPr/>
          <p:nvPr/>
        </p:nvSpPr>
        <p:spPr>
          <a:xfrm>
            <a:off x="8187930" y="1904157"/>
            <a:ext cx="1085390" cy="3048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E083336-544A-1A3F-7B55-44A25ACE08B6}"/>
              </a:ext>
            </a:extLst>
          </p:cNvPr>
          <p:cNvSpPr txBox="1"/>
          <p:nvPr/>
        </p:nvSpPr>
        <p:spPr>
          <a:xfrm>
            <a:off x="7398081" y="2939192"/>
            <a:ext cx="6623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082B130-DA95-1B4F-FEF3-675E1C2424F0}"/>
              </a:ext>
            </a:extLst>
          </p:cNvPr>
          <p:cNvSpPr/>
          <p:nvPr/>
        </p:nvSpPr>
        <p:spPr>
          <a:xfrm>
            <a:off x="7491219" y="3154317"/>
            <a:ext cx="1085390" cy="3048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FD7B6655-15DA-7705-AAC8-94787B294A0B}"/>
              </a:ext>
            </a:extLst>
          </p:cNvPr>
          <p:cNvSpPr/>
          <p:nvPr/>
        </p:nvSpPr>
        <p:spPr>
          <a:xfrm>
            <a:off x="10113045" y="2889646"/>
            <a:ext cx="1206918" cy="588716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653E145-D798-3813-03CB-1447554DA5B3}"/>
              </a:ext>
            </a:extLst>
          </p:cNvPr>
          <p:cNvSpPr txBox="1"/>
          <p:nvPr/>
        </p:nvSpPr>
        <p:spPr>
          <a:xfrm>
            <a:off x="10005521" y="2560803"/>
            <a:ext cx="1775606" cy="281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static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ABBDF3C-D3FC-C696-639D-8D9AC0EC68FA}"/>
              </a:ext>
            </a:extLst>
          </p:cNvPr>
          <p:cNvSpPr txBox="1"/>
          <p:nvPr/>
        </p:nvSpPr>
        <p:spPr>
          <a:xfrm>
            <a:off x="10385778" y="2993154"/>
            <a:ext cx="69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null</a:t>
            </a:r>
            <a:endParaRPr lang="zh-CN" altLang="en-US" dirty="0"/>
          </a:p>
        </p:txBody>
      </p:sp>
      <p:sp>
        <p:nvSpPr>
          <p:cNvPr id="39" name="Rectangle 1">
            <a:extLst>
              <a:ext uri="{FF2B5EF4-FFF2-40B4-BE49-F238E27FC236}">
                <a16:creationId xmlns:a16="http://schemas.microsoft.com/office/drawing/2014/main" id="{9B5B4670-3DE6-B9CA-8B10-209389992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2987" y="1928131"/>
            <a:ext cx="46740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1750EB"/>
                </a:solidFill>
                <a:latin typeface="Arial Unicode MS"/>
              </a:rPr>
              <a:t>0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1">
            <a:extLst>
              <a:ext uri="{FF2B5EF4-FFF2-40B4-BE49-F238E27FC236}">
                <a16:creationId xmlns:a16="http://schemas.microsoft.com/office/drawing/2014/main" id="{0AE84CFE-04DB-C709-1401-49BE06E14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8854" y="3171296"/>
            <a:ext cx="241779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64D8300F-06ED-B124-AFA1-7951C0614D8F}"/>
              </a:ext>
            </a:extLst>
          </p:cNvPr>
          <p:cNvCxnSpPr>
            <a:cxnSpLocks/>
          </p:cNvCxnSpPr>
          <p:nvPr/>
        </p:nvCxnSpPr>
        <p:spPr>
          <a:xfrm flipV="1">
            <a:off x="9735810" y="3453738"/>
            <a:ext cx="391273" cy="140224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E0150CA-4984-0443-0A5D-FE1B8FB67196}"/>
              </a:ext>
            </a:extLst>
          </p:cNvPr>
          <p:cNvSpPr txBox="1"/>
          <p:nvPr/>
        </p:nvSpPr>
        <p:spPr>
          <a:xfrm>
            <a:off x="10212138" y="2987026"/>
            <a:ext cx="1107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马冬梅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1">
            <a:extLst>
              <a:ext uri="{FF2B5EF4-FFF2-40B4-BE49-F238E27FC236}">
                <a16:creationId xmlns:a16="http://schemas.microsoft.com/office/drawing/2014/main" id="{C6B764B9-E055-9F46-F82A-E9E15CA9A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9219" y="1942948"/>
            <a:ext cx="46740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1750EB"/>
                </a:solidFill>
                <a:latin typeface="Arial Unicode MS"/>
              </a:rPr>
              <a:t>23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D9B01C9-A842-B046-B6F7-52A5768E0C0E}"/>
              </a:ext>
            </a:extLst>
          </p:cNvPr>
          <p:cNvSpPr txBox="1"/>
          <p:nvPr/>
        </p:nvSpPr>
        <p:spPr>
          <a:xfrm>
            <a:off x="10385848" y="2966033"/>
            <a:ext cx="72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秋雅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1">
            <a:extLst>
              <a:ext uri="{FF2B5EF4-FFF2-40B4-BE49-F238E27FC236}">
                <a16:creationId xmlns:a16="http://schemas.microsoft.com/office/drawing/2014/main" id="{A834F252-7FB3-56C1-1816-BDAD99FB4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905" y="3183628"/>
            <a:ext cx="450739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18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3">
            <a:extLst>
              <a:ext uri="{FF2B5EF4-FFF2-40B4-BE49-F238E27FC236}">
                <a16:creationId xmlns:a16="http://schemas.microsoft.com/office/drawing/2014/main" id="{20A617D3-7318-990C-FC38-DF06AB611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3503" y="4303733"/>
            <a:ext cx="104264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秋雅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1" name="Rectangle 3">
            <a:extLst>
              <a:ext uri="{FF2B5EF4-FFF2-40B4-BE49-F238E27FC236}">
                <a16:creationId xmlns:a16="http://schemas.microsoft.com/office/drawing/2014/main" id="{15FE3E10-4879-DD97-E527-CB775A4B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153" y="5063907"/>
            <a:ext cx="53469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1750EB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2" name="Rectangle 3">
            <a:extLst>
              <a:ext uri="{FF2B5EF4-FFF2-40B4-BE49-F238E27FC236}">
                <a16:creationId xmlns:a16="http://schemas.microsoft.com/office/drawing/2014/main" id="{5D6AC585-372A-DF22-B160-D5055EED7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523" y="4673065"/>
            <a:ext cx="77082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秋雅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6C85096E-8468-A9C9-E28C-09B75EFA60CF}"/>
              </a:ext>
            </a:extLst>
          </p:cNvPr>
          <p:cNvSpPr/>
          <p:nvPr/>
        </p:nvSpPr>
        <p:spPr>
          <a:xfrm>
            <a:off x="174653" y="1553721"/>
            <a:ext cx="3965932" cy="15580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AC6D17-5936-3311-63F3-A61594D57B2D}"/>
              </a:ext>
            </a:extLst>
          </p:cNvPr>
          <p:cNvSpPr/>
          <p:nvPr/>
        </p:nvSpPr>
        <p:spPr>
          <a:xfrm>
            <a:off x="162291" y="4617082"/>
            <a:ext cx="3973825" cy="13690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B692C0B-4748-5B17-117A-7636D1E39C5C}"/>
              </a:ext>
            </a:extLst>
          </p:cNvPr>
          <p:cNvSpPr txBox="1"/>
          <p:nvPr/>
        </p:nvSpPr>
        <p:spPr>
          <a:xfrm>
            <a:off x="4299233" y="5612150"/>
            <a:ext cx="7973854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属于类，与类一起加载一次，在内存中只有一份，可以被类和类的所有对象共享。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188D4DA-CC5E-A8F9-1081-30CAE322BF1B}"/>
              </a:ext>
            </a:extLst>
          </p:cNvPr>
          <p:cNvSpPr txBox="1"/>
          <p:nvPr/>
        </p:nvSpPr>
        <p:spPr>
          <a:xfrm>
            <a:off x="4299233" y="6040771"/>
            <a:ext cx="5973574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实例变量：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属于对象，每个对象中都有一份，只能用对象访问。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BB35E4C-328A-AD80-EF25-6A95ADE90207}"/>
              </a:ext>
            </a:extLst>
          </p:cNvPr>
          <p:cNvSpPr txBox="1"/>
          <p:nvPr/>
        </p:nvSpPr>
        <p:spPr>
          <a:xfrm>
            <a:off x="166231" y="5248573"/>
            <a:ext cx="3989036" cy="145257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类变量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static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0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0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实例变量</a:t>
            </a:r>
            <a:r>
              <a:rPr lang="en-US" altLang="zh-CN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zh-CN" altLang="en-US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对象变量</a:t>
            </a:r>
            <a:r>
              <a:rPr lang="en-US" altLang="zh-CN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207A1CF-BFF5-6C87-6F70-036259141511}"/>
              </a:ext>
            </a:extLst>
          </p:cNvPr>
          <p:cNvSpPr txBox="1"/>
          <p:nvPr/>
        </p:nvSpPr>
        <p:spPr>
          <a:xfrm>
            <a:off x="10374664" y="2980898"/>
            <a:ext cx="72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袁华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6E8331-6314-7C74-2598-4C5913E7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3281701" cy="474415"/>
          </a:xfrm>
        </p:spPr>
        <p:txBody>
          <a:bodyPr/>
          <a:lstStyle/>
          <a:p>
            <a:r>
              <a:rPr lang="en-US" altLang="zh-CN" dirty="0"/>
              <a:t>static</a:t>
            </a:r>
            <a:r>
              <a:rPr lang="zh-CN" altLang="en-US" dirty="0"/>
              <a:t>修饰成员变量</a:t>
            </a:r>
          </a:p>
        </p:txBody>
      </p:sp>
    </p:spTree>
    <p:extLst>
      <p:ext uri="{BB962C8B-B14F-4D97-AF65-F5344CB8AC3E}">
        <p14:creationId xmlns:p14="http://schemas.microsoft.com/office/powerpoint/2010/main" val="55487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8" grpId="0" animBg="1"/>
      <p:bldP spid="14" grpId="0"/>
      <p:bldP spid="49" grpId="0"/>
      <p:bldP spid="50" grpId="0" animBg="1"/>
      <p:bldP spid="96" grpId="0"/>
      <p:bldP spid="118" grpId="0"/>
      <p:bldP spid="177" grpId="0"/>
      <p:bldP spid="178" grpId="0" animBg="1"/>
      <p:bldP spid="179" grpId="0" animBg="1"/>
      <p:bldP spid="180" grpId="0"/>
      <p:bldP spid="86" grpId="0"/>
      <p:bldP spid="93" grpId="0"/>
      <p:bldP spid="94" grpId="0"/>
      <p:bldP spid="109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/>
      <p:bldP spid="63" grpId="0" animBg="1"/>
      <p:bldP spid="66" grpId="0"/>
      <p:bldP spid="67" grpId="0" animBg="1"/>
      <p:bldP spid="85" grpId="0" animBg="1"/>
      <p:bldP spid="89" grpId="0"/>
      <p:bldP spid="92" grpId="0"/>
      <p:bldP spid="92" grpId="1"/>
      <p:bldP spid="39" grpId="0" animBg="1"/>
      <p:bldP spid="39" grpId="1" animBg="1"/>
      <p:bldP spid="97" grpId="0" animBg="1"/>
      <p:bldP spid="97" grpId="1" animBg="1"/>
      <p:bldP spid="103" grpId="0"/>
      <p:bldP spid="103" grpId="1"/>
      <p:bldP spid="107" grpId="0" animBg="1"/>
      <p:bldP spid="108" grpId="0"/>
      <p:bldP spid="110" grpId="0" animBg="1"/>
      <p:bldP spid="72" grpId="0" animBg="1"/>
      <p:bldP spid="111" grpId="0" animBg="1"/>
      <p:bldP spid="112" grpId="0" animBg="1"/>
      <p:bldP spid="122" grpId="0" animBg="1"/>
      <p:bldP spid="122" grpId="1" animBg="1"/>
      <p:bldP spid="70" grpId="0" animBg="1"/>
      <p:bldP spid="70" grpId="1" animBg="1"/>
      <p:bldP spid="77" grpId="0"/>
      <p:bldP spid="79" grpId="0"/>
      <p:bldP spid="81" grpId="0"/>
      <p:bldP spid="8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A1FE7D-D1E2-E9F1-F972-2D0F7CDC2C55}"/>
              </a:ext>
            </a:extLst>
          </p:cNvPr>
          <p:cNvSpPr txBox="1"/>
          <p:nvPr/>
        </p:nvSpPr>
        <p:spPr>
          <a:xfrm>
            <a:off x="858595" y="1043587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静态变量的应用场景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DB991A-401D-F561-95E5-C5911941A6C1}"/>
              </a:ext>
            </a:extLst>
          </p:cNvPr>
          <p:cNvSpPr txBox="1"/>
          <p:nvPr/>
        </p:nvSpPr>
        <p:spPr>
          <a:xfrm>
            <a:off x="858595" y="1575215"/>
            <a:ext cx="943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如果某个数据只需要一份，且希望能够被共享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访问、修改），则该数据可以定义成静态变量来记住。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7444C86-9BB4-43AF-46A2-8D6501107D72}"/>
              </a:ext>
            </a:extLst>
          </p:cNvPr>
          <p:cNvSpPr txBox="1"/>
          <p:nvPr/>
        </p:nvSpPr>
        <p:spPr>
          <a:xfrm>
            <a:off x="858595" y="213742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案例导学：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AD2019C0-7244-8F21-B577-2FB41B8053E7}"/>
              </a:ext>
            </a:extLst>
          </p:cNvPr>
          <p:cNvSpPr txBox="1"/>
          <p:nvPr/>
        </p:nvSpPr>
        <p:spPr>
          <a:xfrm>
            <a:off x="858595" y="2654474"/>
            <a:ext cx="633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系统启动后，要求用户类可以记住自己创建了多少个用户对象了。</a:t>
            </a:r>
          </a:p>
        </p:txBody>
      </p:sp>
      <p:sp>
        <p:nvSpPr>
          <p:cNvPr id="84" name="TextBox 3">
            <a:extLst>
              <a:ext uri="{FF2B5EF4-FFF2-40B4-BE49-F238E27FC236}">
                <a16:creationId xmlns:a16="http://schemas.microsoft.com/office/drawing/2014/main" id="{049E826B-27B5-4443-5AB4-A771B9ADD0FB}"/>
              </a:ext>
            </a:extLst>
          </p:cNvPr>
          <p:cNvSpPr txBox="1"/>
          <p:nvPr/>
        </p:nvSpPr>
        <p:spPr>
          <a:xfrm>
            <a:off x="3073536" y="3327269"/>
            <a:ext cx="2205830" cy="2308324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zh-CN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5B8479DC-0A2D-3598-22F3-A71804BF5F9B}"/>
              </a:ext>
            </a:extLst>
          </p:cNvPr>
          <p:cNvSpPr txBox="1"/>
          <p:nvPr/>
        </p:nvSpPr>
        <p:spPr>
          <a:xfrm>
            <a:off x="3153918" y="3627595"/>
            <a:ext cx="2867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静态变量</a:t>
            </a:r>
            <a:br>
              <a:rPr lang="zh-CN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</a:t>
            </a:r>
            <a:r>
              <a:rPr lang="en-US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number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en-US" sz="1200" dirty="0"/>
          </a:p>
        </p:txBody>
      </p:sp>
      <p:sp>
        <p:nvSpPr>
          <p:cNvPr id="88" name="TextBox 3">
            <a:extLst>
              <a:ext uri="{FF2B5EF4-FFF2-40B4-BE49-F238E27FC236}">
                <a16:creationId xmlns:a16="http://schemas.microsoft.com/office/drawing/2014/main" id="{E2A88FC8-7E9D-7C83-D555-7B05FB14B2EF}"/>
              </a:ext>
            </a:extLst>
          </p:cNvPr>
          <p:cNvSpPr txBox="1"/>
          <p:nvPr/>
        </p:nvSpPr>
        <p:spPr>
          <a:xfrm>
            <a:off x="1217721" y="3319818"/>
            <a:ext cx="1469495" cy="307777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0" name="TextBox 3">
            <a:extLst>
              <a:ext uri="{FF2B5EF4-FFF2-40B4-BE49-F238E27FC236}">
                <a16:creationId xmlns:a16="http://schemas.microsoft.com/office/drawing/2014/main" id="{3A3FEF86-FC1D-2E48-9D22-76CABBC40C52}"/>
              </a:ext>
            </a:extLst>
          </p:cNvPr>
          <p:cNvSpPr txBox="1"/>
          <p:nvPr/>
        </p:nvSpPr>
        <p:spPr>
          <a:xfrm>
            <a:off x="1217720" y="3992119"/>
            <a:ext cx="1469496" cy="307777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1" name="TextBox 3">
            <a:extLst>
              <a:ext uri="{FF2B5EF4-FFF2-40B4-BE49-F238E27FC236}">
                <a16:creationId xmlns:a16="http://schemas.microsoft.com/office/drawing/2014/main" id="{4500562E-93BA-F4EC-9056-6481DB6FA6AF}"/>
              </a:ext>
            </a:extLst>
          </p:cNvPr>
          <p:cNvSpPr txBox="1"/>
          <p:nvPr/>
        </p:nvSpPr>
        <p:spPr>
          <a:xfrm>
            <a:off x="1217720" y="4718076"/>
            <a:ext cx="1469496" cy="307777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23EA47C-42DA-A06D-B0EF-22901E56FB2B}"/>
              </a:ext>
            </a:extLst>
          </p:cNvPr>
          <p:cNvSpPr txBox="1"/>
          <p:nvPr/>
        </p:nvSpPr>
        <p:spPr>
          <a:xfrm>
            <a:off x="3153917" y="4262688"/>
            <a:ext cx="1870367" cy="1173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构造器</a:t>
            </a:r>
            <a:br>
              <a:rPr lang="zh-CN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User()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lang="en-US" altLang="zh-CN" sz="1200" dirty="0" err="1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User.number</a:t>
            </a:r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++;</a:t>
            </a: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466CBC-EBB7-81EA-26DB-93F8A93E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静态变量的应用场景</a:t>
            </a:r>
          </a:p>
        </p:txBody>
      </p:sp>
    </p:spTree>
    <p:extLst>
      <p:ext uri="{BB962C8B-B14F-4D97-AF65-F5344CB8AC3E}">
        <p14:creationId xmlns:p14="http://schemas.microsoft.com/office/powerpoint/2010/main" val="271124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4" grpId="0" animBg="1"/>
      <p:bldP spid="87" grpId="0"/>
      <p:bldP spid="88" grpId="0" animBg="1"/>
      <p:bldP spid="90" grpId="0" animBg="1"/>
      <p:bldP spid="91" grpId="0" animBg="1"/>
      <p:bldP spid="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25415708-1750-5E15-3F81-C564CD4D1577}"/>
              </a:ext>
            </a:extLst>
          </p:cNvPr>
          <p:cNvSpPr txBox="1">
            <a:spLocks/>
          </p:cNvSpPr>
          <p:nvPr/>
        </p:nvSpPr>
        <p:spPr>
          <a:xfrm>
            <a:off x="3872203" y="864889"/>
            <a:ext cx="8547384" cy="4826105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是什么？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叫静态，可以修饰成员变量、成员方法。</a:t>
            </a:r>
            <a:endParaRPr lang="en-US" altLang="zh-CN" sz="7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修饰的成员变量叫什么？ 怎么使用？有啥特点 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类变量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（静态成员变量）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indent="0">
              <a:lnSpc>
                <a:spcPct val="200000"/>
              </a:lnSpc>
              <a:buNone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属于类，与类一起加载一次，在内存中只有一份，会被类的所有对象共享。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、无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修饰的成员变量叫什么？ 怎么使用？有啥特点 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实例变量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对象变量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属于对象，每个对象中都有一份。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665AD63-EFB5-0252-808A-41CD1E23A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037" y="5607813"/>
            <a:ext cx="1974232" cy="385298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实例变量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258444A-D29D-20AB-27A0-8512AADA8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036" y="3144790"/>
            <a:ext cx="2330848" cy="789255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名</a:t>
            </a: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不推荐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DD0691-9E67-F6AB-5E06-52DDE059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6" y="2439741"/>
            <a:ext cx="3606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3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8674" y="1441299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6953949" y="2299514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7781315" y="2299514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8834675" y="3532082"/>
            <a:ext cx="1429361" cy="1928466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0757B5-F233-09C6-522E-A580987745A8}"/>
              </a:ext>
            </a:extLst>
          </p:cNvPr>
          <p:cNvSpPr txBox="1"/>
          <p:nvPr/>
        </p:nvSpPr>
        <p:spPr>
          <a:xfrm>
            <a:off x="9708433" y="3528248"/>
            <a:ext cx="2555567" cy="1811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修饰成员变量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修饰方法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静态方法的应用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</a:rPr>
              <a:t>的注意事项</a:t>
            </a:r>
          </a:p>
        </p:txBody>
      </p:sp>
    </p:spTree>
    <p:extLst>
      <p:ext uri="{BB962C8B-B14F-4D97-AF65-F5344CB8AC3E}">
        <p14:creationId xmlns:p14="http://schemas.microsoft.com/office/powerpoint/2010/main" val="16043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96362DD-AA02-45D6-8C8B-F299D1241F9C}"/>
              </a:ext>
            </a:extLst>
          </p:cNvPr>
          <p:cNvSpPr txBox="1"/>
          <p:nvPr/>
        </p:nvSpPr>
        <p:spPr>
          <a:xfrm>
            <a:off x="551799" y="1551314"/>
            <a:ext cx="1527846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F72AA4D-0C79-4D40-A6F3-92CD814DB894}"/>
              </a:ext>
            </a:extLst>
          </p:cNvPr>
          <p:cNvSpPr txBox="1"/>
          <p:nvPr/>
        </p:nvSpPr>
        <p:spPr>
          <a:xfrm>
            <a:off x="551799" y="1007781"/>
            <a:ext cx="2168678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成员方法的分类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139C96-0A1D-D135-A928-94D808A56909}"/>
              </a:ext>
            </a:extLst>
          </p:cNvPr>
          <p:cNvSpPr txBox="1"/>
          <p:nvPr/>
        </p:nvSpPr>
        <p:spPr>
          <a:xfrm>
            <a:off x="880672" y="2252622"/>
            <a:ext cx="4005900" cy="1170641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printHelloWorld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"Hello World!"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"Hello World!"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8346733-4F06-ABFA-AD17-9AB72B944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694" y="2255862"/>
            <a:ext cx="2185736" cy="896977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名</a:t>
            </a: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不推荐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582B7F42-3205-A63D-FBFF-30F7E65B0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694" y="4482369"/>
            <a:ext cx="1974232" cy="385298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382355-C311-E091-A2F9-A949487E00AD}"/>
              </a:ext>
            </a:extLst>
          </p:cNvPr>
          <p:cNvSpPr txBox="1"/>
          <p:nvPr/>
        </p:nvSpPr>
        <p:spPr>
          <a:xfrm>
            <a:off x="880670" y="4482369"/>
            <a:ext cx="4005901" cy="893643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printPass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...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1DF0C8-8F71-CD41-9564-3C2836846913}"/>
              </a:ext>
            </a:extLst>
          </p:cNvPr>
          <p:cNvSpPr txBox="1"/>
          <p:nvPr/>
        </p:nvSpPr>
        <p:spPr>
          <a:xfrm>
            <a:off x="551799" y="3751278"/>
            <a:ext cx="1355598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6163975-02DB-C9E3-F1EB-EE6DBFD14F48}"/>
              </a:ext>
            </a:extLst>
          </p:cNvPr>
          <p:cNvSpPr/>
          <p:nvPr/>
        </p:nvSpPr>
        <p:spPr>
          <a:xfrm>
            <a:off x="1538637" y="2336826"/>
            <a:ext cx="541008" cy="23919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710D9A-D712-F3F2-906A-2F81F3C4A02E}"/>
              </a:ext>
            </a:extLst>
          </p:cNvPr>
          <p:cNvSpPr txBox="1"/>
          <p:nvPr/>
        </p:nvSpPr>
        <p:spPr>
          <a:xfrm>
            <a:off x="1769813" y="1726929"/>
            <a:ext cx="359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：有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修饰的成员方法，属于类。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7C9B9A-9F29-BD5E-E06A-B99A048A50DE}"/>
              </a:ext>
            </a:extLst>
          </p:cNvPr>
          <p:cNvSpPr txBox="1"/>
          <p:nvPr/>
        </p:nvSpPr>
        <p:spPr>
          <a:xfrm>
            <a:off x="1769813" y="3923026"/>
            <a:ext cx="6125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：无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修饰的成员方法，属于对象。</a:t>
            </a:r>
            <a:endParaRPr lang="zh-CN" altLang="en-US" sz="1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CD859D2-9BFE-893A-C25C-24C8ADB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static</a:t>
            </a:r>
            <a:r>
              <a:rPr lang="zh-CN" altLang="en-US" dirty="0"/>
              <a:t>修饰方法</a:t>
            </a:r>
          </a:p>
        </p:txBody>
      </p:sp>
    </p:spTree>
    <p:extLst>
      <p:ext uri="{BB962C8B-B14F-4D97-AF65-F5344CB8AC3E}">
        <p14:creationId xmlns:p14="http://schemas.microsoft.com/office/powerpoint/2010/main" val="26854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20" grpId="0" animBg="1"/>
      <p:bldP spid="9" grpId="0" animBg="1"/>
      <p:bldP spid="11" grpId="0"/>
      <p:bldP spid="12" grpId="0" animBg="1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F47037-2E78-9999-C7F0-80B47429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0" y="1136494"/>
            <a:ext cx="2373396" cy="5386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58A66B-EF5A-1E1B-9BDA-865DDF6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282" y="1161310"/>
            <a:ext cx="3097763" cy="50841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966F211-13CB-FCDD-532C-F19CB6695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4282" y="1992772"/>
            <a:ext cx="5103835" cy="189943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6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     ...	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5894C9-0773-50E4-426F-8807FE8E7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20" y="4079164"/>
            <a:ext cx="4324350" cy="419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9EDA3A-1EDD-38AA-E6D6-7F249D881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830" y="4798351"/>
            <a:ext cx="5953125" cy="4191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593F616-43BA-6527-D176-32D5AB621FD9}"/>
              </a:ext>
            </a:extLst>
          </p:cNvPr>
          <p:cNvSpPr/>
          <p:nvPr/>
        </p:nvSpPr>
        <p:spPr>
          <a:xfrm>
            <a:off x="4401176" y="2488480"/>
            <a:ext cx="764459" cy="263641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22A7D11-0472-E228-128D-A56355DD2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9789">
            <a:off x="5351933" y="2965475"/>
            <a:ext cx="1488133" cy="4874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5D1460-ACA0-13FF-AC74-69C2C5B68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778" y="5591373"/>
            <a:ext cx="2027895" cy="430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7E8C6C-A067-1D30-E486-B7ABED7E5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9743" y="5676582"/>
            <a:ext cx="982433" cy="2600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9EAAC5-EFCA-CE55-C0E8-77867F202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9247" y="5517538"/>
            <a:ext cx="2476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9A8048-E31B-A757-630C-D0B18D270B6D}"/>
              </a:ext>
            </a:extLst>
          </p:cNvPr>
          <p:cNvSpPr txBox="1"/>
          <p:nvPr/>
        </p:nvSpPr>
        <p:spPr>
          <a:xfrm>
            <a:off x="588036" y="837103"/>
            <a:ext cx="6158204" cy="18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先设计对象的模板，也就是对象的设计图：类。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342900" indent="-3429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通过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new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关键字，每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new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一次类就得到一个新的对象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342900" indent="-3429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28DDD3-53A9-96C7-02C2-7A82F415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面向对象编程快速入门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FEC9AC8-0B59-0AA8-CD8B-BD0291099E55}"/>
              </a:ext>
            </a:extLst>
          </p:cNvPr>
          <p:cNvSpPr/>
          <p:nvPr/>
        </p:nvSpPr>
        <p:spPr>
          <a:xfrm>
            <a:off x="739145" y="2417527"/>
            <a:ext cx="1858574" cy="1760494"/>
          </a:xfrm>
          <a:prstGeom prst="round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Star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</a:rPr>
              <a:t>name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</a:rPr>
              <a:t>age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</a:rPr>
              <a:t>double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</a:rPr>
              <a:t>height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</a:rPr>
              <a:t>double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</a:rPr>
              <a:t>weight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72F986B-703D-F966-5DC5-99764B3FE682}"/>
              </a:ext>
            </a:extLst>
          </p:cNvPr>
          <p:cNvSpPr/>
          <p:nvPr/>
        </p:nvSpPr>
        <p:spPr>
          <a:xfrm>
            <a:off x="3335025" y="2417527"/>
            <a:ext cx="3472175" cy="3797007"/>
          </a:xfrm>
          <a:prstGeom prst="round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05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args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 {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创建赵丽颖的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Star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对象并设置属性</a:t>
            </a:r>
            <a:b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Star s1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Star();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赵丽颖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36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height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165.0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weight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44.6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创建杨幂的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Star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对象并设置属性</a:t>
            </a:r>
            <a:b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Star s2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Star();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杨幂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37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height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166.5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weight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45.0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35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25415708-1750-5E15-3F81-C564CD4D1577}"/>
              </a:ext>
            </a:extLst>
          </p:cNvPr>
          <p:cNvSpPr txBox="1">
            <a:spLocks/>
          </p:cNvSpPr>
          <p:nvPr/>
        </p:nvSpPr>
        <p:spPr>
          <a:xfrm>
            <a:off x="3706823" y="1445951"/>
            <a:ext cx="8485177" cy="4826105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修饰的成员方法叫什么？ 如何使用？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（类方法）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属于类，可以直接用类名访问，也可以用对象访问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indent="0">
              <a:lnSpc>
                <a:spcPct val="200000"/>
              </a:lnSpc>
              <a:buNone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、无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修饰的成员方法叫什么？ 如何使用？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对象的方法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属于对象，只能用对象访问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665AD63-EFB5-0252-808A-41CD1E23A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1939" y="4845178"/>
            <a:ext cx="1387147" cy="38529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258444A-D29D-20AB-27A0-8512AADA8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08" y="3069748"/>
            <a:ext cx="2787544" cy="78925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名</a:t>
            </a: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不推荐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758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8674" y="1441299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6953949" y="2299514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7781315" y="2299514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8834675" y="3532082"/>
            <a:ext cx="1429361" cy="1928466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0757B5-F233-09C6-522E-A580987745A8}"/>
              </a:ext>
            </a:extLst>
          </p:cNvPr>
          <p:cNvSpPr txBox="1"/>
          <p:nvPr/>
        </p:nvSpPr>
        <p:spPr>
          <a:xfrm>
            <a:off x="9708433" y="3528248"/>
            <a:ext cx="2555567" cy="1811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修饰成员变量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修饰方法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静态方法的应用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</a:rPr>
              <a:t>的注意事项</a:t>
            </a:r>
          </a:p>
        </p:txBody>
      </p:sp>
    </p:spTree>
    <p:extLst>
      <p:ext uri="{BB962C8B-B14F-4D97-AF65-F5344CB8AC3E}">
        <p14:creationId xmlns:p14="http://schemas.microsoft.com/office/powerpoint/2010/main" val="149437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8E691E48-87F2-4B2B-9C31-8677CE783E89}"/>
              </a:ext>
            </a:extLst>
          </p:cNvPr>
          <p:cNvSpPr txBox="1"/>
          <p:nvPr/>
        </p:nvSpPr>
        <p:spPr>
          <a:xfrm>
            <a:off x="576196" y="871301"/>
            <a:ext cx="8536181" cy="138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静态方法的常见应用场景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做工具类。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5B34CF2-3639-49CE-D45E-C7F7B8F4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3" y="4246061"/>
            <a:ext cx="1862517" cy="15336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DA38EC-DF26-10EA-F7C5-980429AC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96" y="4222694"/>
            <a:ext cx="2141749" cy="15569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DEBA1B7-EB91-518B-0C1C-32288A40DCE3}"/>
              </a:ext>
            </a:extLst>
          </p:cNvPr>
          <p:cNvSpPr txBox="1"/>
          <p:nvPr/>
        </p:nvSpPr>
        <p:spPr>
          <a:xfrm>
            <a:off x="576196" y="1869988"/>
            <a:ext cx="9664560" cy="9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工具类是什么？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工具类中的方法都是一些静态方法，每个方法用来完成一个功能，以便供给开发人员直接使用。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5B5230-77B8-C1B1-9F65-3A345982717E}"/>
              </a:ext>
            </a:extLst>
          </p:cNvPr>
          <p:cNvSpPr txBox="1"/>
          <p:nvPr/>
        </p:nvSpPr>
        <p:spPr>
          <a:xfrm>
            <a:off x="576196" y="2965029"/>
            <a:ext cx="6125546" cy="9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使用类方法来设计工具类有啥好处？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提高了代码复用；调用方便，提高了开发效率。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42FF83-C176-D3C1-DF12-E2C43195D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03" y="2965029"/>
            <a:ext cx="3846008" cy="2974853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en-US" altLang="zh-CN" sz="10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Xxxx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Util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xxx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...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boolean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xxxx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email){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...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xxxxx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...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...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E4501FA-EA03-3699-C6EE-BE336FF6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静态方法的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0.4276 -0.00255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0" y="-13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CF21D41-2841-EB26-673D-4DD781F6F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6" y="1299329"/>
            <a:ext cx="3013688" cy="28528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23D22D0-830D-14F3-D59B-6A35F32F93B1}"/>
              </a:ext>
            </a:extLst>
          </p:cNvPr>
          <p:cNvSpPr txBox="1"/>
          <p:nvPr/>
        </p:nvSpPr>
        <p:spPr>
          <a:xfrm>
            <a:off x="3950375" y="990760"/>
            <a:ext cx="7437888" cy="108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79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实例方法需要创建对象来调用，此时对象只是为了调用方法，对象占内存，这样会浪费内存。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8079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静态方法，直接用类名调用即可，调用方便，也能节省内存。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3E4A52-D4C6-AA8A-3DE8-34423615539B}"/>
              </a:ext>
            </a:extLst>
          </p:cNvPr>
          <p:cNvSpPr txBox="1"/>
          <p:nvPr/>
        </p:nvSpPr>
        <p:spPr>
          <a:xfrm>
            <a:off x="3950375" y="2338797"/>
            <a:ext cx="7000251" cy="1442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多学一招：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工具类没有创建对象的需求，建议将工具类的构造器进行私有。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BAABDF-A122-1CFD-5899-B8E14776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为什么工具类中的方法要用静态方法，而不用实例方法？ </a:t>
            </a:r>
            <a:br>
              <a:rPr lang="en-US" altLang="zh-CN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7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1849" y="1447800"/>
            <a:ext cx="7170081" cy="396239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静态方法有啥应用场景？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可以用来设计工具类。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工具类是什么，有什么好处？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工具类中的方法都是静态方法，每个类方法都是用来完成一个功能的。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提高了代码的复用性；调用方便，提高了开发效率。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为什么工具类要用静态方法，而不是用实例方法？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实例方法需要创建对象来调用，会浪费内存。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工具类定义时有什么要求？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工具类不需要创建对象， 建议将工具类的构造器私有化。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34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8674" y="1441299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6953949" y="2299514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7781315" y="2299514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8834675" y="3532082"/>
            <a:ext cx="1429361" cy="1928466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0757B5-F233-09C6-522E-A580987745A8}"/>
              </a:ext>
            </a:extLst>
          </p:cNvPr>
          <p:cNvSpPr txBox="1"/>
          <p:nvPr/>
        </p:nvSpPr>
        <p:spPr>
          <a:xfrm>
            <a:off x="9708433" y="3528248"/>
            <a:ext cx="2555567" cy="1811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修饰成员变量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修饰方法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静态方法的应用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rgbClr val="C00000"/>
                </a:solidFill>
              </a:rPr>
              <a:t>static</a:t>
            </a:r>
            <a:r>
              <a:rPr lang="zh-CN" altLang="en-US" sz="1400" dirty="0">
                <a:solidFill>
                  <a:srgbClr val="C00000"/>
                </a:solidFill>
              </a:rPr>
              <a:t>的注意事项</a:t>
            </a:r>
          </a:p>
        </p:txBody>
      </p:sp>
    </p:spTree>
    <p:extLst>
      <p:ext uri="{BB962C8B-B14F-4D97-AF65-F5344CB8AC3E}">
        <p14:creationId xmlns:p14="http://schemas.microsoft.com/office/powerpoint/2010/main" val="3167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4">
            <a:extLst>
              <a:ext uri="{FF2B5EF4-FFF2-40B4-BE49-F238E27FC236}">
                <a16:creationId xmlns:a16="http://schemas.microsoft.com/office/drawing/2014/main" id="{79E28A09-B194-4F6B-AEB3-6886FCF1ED81}"/>
              </a:ext>
            </a:extLst>
          </p:cNvPr>
          <p:cNvSpPr txBox="1"/>
          <p:nvPr/>
        </p:nvSpPr>
        <p:spPr>
          <a:xfrm>
            <a:off x="576196" y="970570"/>
            <a:ext cx="7871073" cy="2458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中可以直接访问静态成员，不可以直接访问实例成员。</a:t>
            </a:r>
            <a:endParaRPr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实例方法中既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访问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静态成员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，也可以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访问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实例方法中可以出现</a:t>
            </a:r>
            <a:r>
              <a:rPr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关键字，静态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方法中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不可以出现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this关键字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的。</a:t>
            </a:r>
            <a:endParaRPr lang="zh-CN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270817D-0076-3E99-6323-FCC7F93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静态方法，实例方法访问相关的几点注意事项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4ED11-5C29-E98B-4B79-51CC8BD76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1908B8-9BB5-FA26-1527-296604DC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12" y="120860"/>
            <a:ext cx="3394842" cy="31531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1C876B-CC48-FDC9-5238-C1766760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62" y="3429000"/>
            <a:ext cx="8171668" cy="26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77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9F3E5-17D9-A348-C020-97005653E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DD8420-0D73-02A4-90B0-4505CE6E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7" r="8640"/>
          <a:stretch/>
        </p:blipFill>
        <p:spPr>
          <a:xfrm>
            <a:off x="725214" y="1164191"/>
            <a:ext cx="10880228" cy="44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50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7F20-4606-F1D3-5D5D-31E5F5A6F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6E44C0-8083-8FA6-2589-F59869B14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3" y="561424"/>
            <a:ext cx="5608363" cy="54399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FA6FE4-EF79-55E2-625B-93FCDAF3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386" y="311150"/>
            <a:ext cx="59563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10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673FD34-891C-0DC9-C0AA-98A23CB809DC}"/>
              </a:ext>
            </a:extLst>
          </p:cNvPr>
          <p:cNvSpPr txBox="1"/>
          <p:nvPr/>
        </p:nvSpPr>
        <p:spPr>
          <a:xfrm>
            <a:off x="576196" y="969599"/>
            <a:ext cx="5716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</a:rPr>
              <a:t>对象</a:t>
            </a:r>
            <a:r>
              <a:rPr lang="zh-CN" altLang="en-US" sz="1600" dirty="0"/>
              <a:t>本质上</a:t>
            </a:r>
            <a:r>
              <a:rPr lang="zh-CN" altLang="en-US" sz="1600" dirty="0">
                <a:solidFill>
                  <a:srgbClr val="C00000"/>
                </a:solidFill>
              </a:rPr>
              <a:t>是一种特殊的数据结构（可以理解成一张表）。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2D7D56-5769-1D50-930C-D302EA54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对象到底是啥？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A2680DB4-A1EF-2C46-B6C1-4B1B9AD85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3412" y="2563785"/>
            <a:ext cx="5310660" cy="2770823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String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 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2.0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7BD6875-D6D9-40FA-E8C0-503EE57C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232" y="1938455"/>
            <a:ext cx="2035512" cy="184318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FDF13A4-3FF5-B051-8243-5577CE22C35F}"/>
              </a:ext>
            </a:extLst>
          </p:cNvPr>
          <p:cNvSpPr txBox="1"/>
          <p:nvPr/>
        </p:nvSpPr>
        <p:spPr>
          <a:xfrm>
            <a:off x="630725" y="1773955"/>
            <a:ext cx="4023975" cy="4381712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D5E0EA-6FCB-0693-5B3A-E4306512B879}"/>
              </a:ext>
            </a:extLst>
          </p:cNvPr>
          <p:cNvSpPr txBox="1"/>
          <p:nvPr/>
        </p:nvSpPr>
        <p:spPr>
          <a:xfrm>
            <a:off x="1177312" y="2252001"/>
            <a:ext cx="2496013" cy="158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udent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s1 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tudent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s1.printTotalScore();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s1.printAverageScore();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0ED64C-CE20-5CB3-CF80-C59981A93FF1}"/>
              </a:ext>
            </a:extLst>
          </p:cNvPr>
          <p:cNvSpPr txBox="1"/>
          <p:nvPr/>
        </p:nvSpPr>
        <p:spPr>
          <a:xfrm>
            <a:off x="1177312" y="3991706"/>
            <a:ext cx="2496013" cy="158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播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仔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59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.printTotalScore();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.printAverageScore();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62FBB03-6EE7-2FF7-5407-E109F129D0E2}"/>
              </a:ext>
            </a:extLst>
          </p:cNvPr>
          <p:cNvCxnSpPr>
            <a:cxnSpLocks/>
          </p:cNvCxnSpPr>
          <p:nvPr/>
        </p:nvCxnSpPr>
        <p:spPr>
          <a:xfrm>
            <a:off x="1987960" y="4299003"/>
            <a:ext cx="22308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F268298-9086-BE55-C1FC-7673BE9DDC32}"/>
              </a:ext>
            </a:extLst>
          </p:cNvPr>
          <p:cNvCxnSpPr>
            <a:cxnSpLocks/>
          </p:cNvCxnSpPr>
          <p:nvPr/>
        </p:nvCxnSpPr>
        <p:spPr>
          <a:xfrm>
            <a:off x="2005890" y="2540946"/>
            <a:ext cx="22308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67BEA416-8E21-35F9-5915-0EE7DE636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42" y="2304117"/>
            <a:ext cx="1935648" cy="1752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7B9E2D2C-A8C0-F852-9BDB-2DCB535E3C14}"/>
              </a:ext>
            </a:extLst>
          </p:cNvPr>
          <p:cNvSpPr txBox="1"/>
          <p:nvPr/>
        </p:nvSpPr>
        <p:spPr>
          <a:xfrm>
            <a:off x="5404048" y="2772260"/>
            <a:ext cx="983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播妞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0770FD-F7C1-ECE1-F19C-4FAEDEC532D1}"/>
              </a:ext>
            </a:extLst>
          </p:cNvPr>
          <p:cNvSpPr txBox="1"/>
          <p:nvPr/>
        </p:nvSpPr>
        <p:spPr>
          <a:xfrm>
            <a:off x="5404048" y="3117754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F2D4EA-0DCE-63D8-B766-401A8361C338}"/>
              </a:ext>
            </a:extLst>
          </p:cNvPr>
          <p:cNvSpPr txBox="1"/>
          <p:nvPr/>
        </p:nvSpPr>
        <p:spPr>
          <a:xfrm>
            <a:off x="5418543" y="3463249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11BCEB6-0473-A1D7-8C21-44F688974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591" y="4217696"/>
            <a:ext cx="1935648" cy="1752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577D828-3EF1-84CA-8446-45ACFCE65602}"/>
              </a:ext>
            </a:extLst>
          </p:cNvPr>
          <p:cNvSpPr txBox="1"/>
          <p:nvPr/>
        </p:nvSpPr>
        <p:spPr>
          <a:xfrm>
            <a:off x="5353028" y="4679715"/>
            <a:ext cx="983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播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仔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A56D26-52D9-1530-EA5A-B96D025451CB}"/>
              </a:ext>
            </a:extLst>
          </p:cNvPr>
          <p:cNvSpPr txBox="1"/>
          <p:nvPr/>
        </p:nvSpPr>
        <p:spPr>
          <a:xfrm>
            <a:off x="5404047" y="5006547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59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0F7F51A-587A-BCC0-9379-30BD64580F64}"/>
              </a:ext>
            </a:extLst>
          </p:cNvPr>
          <p:cNvSpPr txBox="1"/>
          <p:nvPr/>
        </p:nvSpPr>
        <p:spPr>
          <a:xfrm>
            <a:off x="5353028" y="5334608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8268B5D-C96A-7201-E125-B1B241381B20}"/>
              </a:ext>
            </a:extLst>
          </p:cNvPr>
          <p:cNvSpPr txBox="1"/>
          <p:nvPr/>
        </p:nvSpPr>
        <p:spPr>
          <a:xfrm>
            <a:off x="9460925" y="2454768"/>
            <a:ext cx="714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4F7D17D-CC0C-A6BF-B4B9-642ACBF23818}"/>
              </a:ext>
            </a:extLst>
          </p:cNvPr>
          <p:cNvSpPr txBox="1"/>
          <p:nvPr/>
        </p:nvSpPr>
        <p:spPr>
          <a:xfrm>
            <a:off x="9312423" y="2804724"/>
            <a:ext cx="1011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358E0EA-EF6A-A0FB-A34C-B39FBD7824FD}"/>
              </a:ext>
            </a:extLst>
          </p:cNvPr>
          <p:cNvSpPr txBox="1"/>
          <p:nvPr/>
        </p:nvSpPr>
        <p:spPr>
          <a:xfrm>
            <a:off x="9464491" y="3138541"/>
            <a:ext cx="721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CDEEC74-761A-3233-2269-79C27154F45E}"/>
              </a:ext>
            </a:extLst>
          </p:cNvPr>
          <p:cNvSpPr txBox="1"/>
          <p:nvPr/>
        </p:nvSpPr>
        <p:spPr>
          <a:xfrm>
            <a:off x="9464491" y="3427411"/>
            <a:ext cx="721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JetBrains Mono"/>
              </a:rPr>
              <a:t>...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73FD34-891C-0DC9-C0AA-98A23CB809DC}"/>
              </a:ext>
            </a:extLst>
          </p:cNvPr>
          <p:cNvSpPr txBox="1"/>
          <p:nvPr/>
        </p:nvSpPr>
        <p:spPr>
          <a:xfrm>
            <a:off x="6890085" y="1533411"/>
            <a:ext cx="5083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class</a:t>
            </a:r>
            <a:r>
              <a:rPr lang="zh-CN" altLang="en-US" sz="1400" b="1" dirty="0"/>
              <a:t>也就是</a:t>
            </a:r>
            <a:r>
              <a:rPr lang="zh-CN" altLang="en-US" sz="1400" b="1" dirty="0">
                <a:solidFill>
                  <a:srgbClr val="C00000"/>
                </a:solidFill>
              </a:rPr>
              <a:t>类</a:t>
            </a:r>
            <a:r>
              <a:rPr lang="zh-CN" altLang="en-US" sz="1400" b="1" dirty="0"/>
              <a:t>，也</a:t>
            </a:r>
            <a:r>
              <a:rPr lang="zh-CN" altLang="en-US" sz="1400" b="1" dirty="0">
                <a:solidFill>
                  <a:srgbClr val="C00000"/>
                </a:solidFill>
              </a:rPr>
              <a:t>称为对象的设计图</a:t>
            </a:r>
            <a:r>
              <a:rPr lang="zh-CN" altLang="en-US" sz="1400" b="1" dirty="0"/>
              <a:t>（或者</a:t>
            </a:r>
            <a:r>
              <a:rPr lang="zh-CN" altLang="en-US" sz="1400" b="1" dirty="0">
                <a:solidFill>
                  <a:srgbClr val="C00000"/>
                </a:solidFill>
              </a:rPr>
              <a:t>对象的模板</a:t>
            </a:r>
            <a:r>
              <a:rPr lang="zh-CN" altLang="en-US" sz="1400" b="1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46958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 animBg="1"/>
      <p:bldP spid="28" grpId="0" animBg="1"/>
      <p:bldP spid="29" grpId="0"/>
      <p:bldP spid="30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4DE43-9557-9EDB-FD58-A43786E46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898930-C78A-5A14-F9E2-FD3C360A0FBD}"/>
              </a:ext>
            </a:extLst>
          </p:cNvPr>
          <p:cNvSpPr txBox="1"/>
          <p:nvPr/>
        </p:nvSpPr>
        <p:spPr>
          <a:xfrm>
            <a:off x="3027383" y="3852849"/>
            <a:ext cx="441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err="1">
                <a:hlinkClick r:id="rId2"/>
              </a:rPr>
              <a:t>www.luogu.com.cn</a:t>
            </a:r>
            <a:r>
              <a:rPr kumimoji="1" lang="en-US" altLang="zh-CN" dirty="0">
                <a:hlinkClick r:id="rId2"/>
              </a:rPr>
              <a:t>/problem/B2100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79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241DA398-FA8D-A7B3-EA29-7C58BBDEB195}"/>
              </a:ext>
            </a:extLst>
          </p:cNvPr>
          <p:cNvSpPr txBox="1">
            <a:spLocks/>
          </p:cNvSpPr>
          <p:nvPr/>
        </p:nvSpPr>
        <p:spPr>
          <a:xfrm>
            <a:off x="3697331" y="1073585"/>
            <a:ext cx="8408385" cy="3281899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400" dirty="0">
              <a:latin typeface="+mj-ea"/>
              <a:ea typeface="+mj-ea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+mj-ea"/>
                <a:ea typeface="+mj-ea"/>
              </a:rPr>
              <a:t>1</a:t>
            </a:r>
            <a:r>
              <a:rPr lang="zh-CN" altLang="en-US" sz="1600" dirty="0">
                <a:latin typeface="+mj-ea"/>
                <a:ea typeface="+mj-ea"/>
              </a:rPr>
              <a:t>、对象是啥？ 如何得到？</a:t>
            </a:r>
          </a:p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对象就是一种特殊的数据结构。对象是用类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new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出来的，有了类就可以创建出对象。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+mj-ea"/>
              </a:rPr>
              <a:t>2</a:t>
            </a:r>
            <a:r>
              <a:rPr lang="zh-CN" altLang="en-US" sz="1600" dirty="0">
                <a:latin typeface="+mj-ea"/>
              </a:rPr>
              <a:t>、面向对象编程这种套路是咋回事？</a:t>
            </a:r>
            <a:endParaRPr lang="en-US" altLang="zh-CN" sz="1600" dirty="0">
              <a:latin typeface="+mj-ea"/>
            </a:endParaRPr>
          </a:p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万物皆对象，谁的数据谁存储。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+mj-ea"/>
              <a:ea typeface="+mj-ea"/>
            </a:endParaRPr>
          </a:p>
          <a:p>
            <a:pPr marL="342883" lvl="1" indent="0">
              <a:lnSpc>
                <a:spcPct val="150000"/>
              </a:lnSpc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" panose="00020600040101010101" pitchFamily="18" charset="-122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1E47181-C252-31F5-F806-2D6FE27F719C}"/>
              </a:ext>
            </a:extLst>
          </p:cNvPr>
          <p:cNvSpPr txBox="1"/>
          <p:nvPr/>
        </p:nvSpPr>
        <p:spPr bwMode="auto">
          <a:xfrm>
            <a:off x="4143253" y="2276880"/>
            <a:ext cx="4858507" cy="133472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</a:t>
            </a:r>
            <a:r>
              <a:rPr lang="en-US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变量，</a:t>
            </a:r>
            <a:r>
              <a:rPr lang="zh-CN" altLang="en-US" sz="1100" dirty="0"/>
              <a:t>用来说明对象可以处理什么数据</a:t>
            </a:r>
            <a:br>
              <a:rPr lang="zh-CN" altLang="en-US" sz="1100" dirty="0"/>
            </a:br>
            <a:r>
              <a:rPr lang="zh-CN" altLang="en-US" sz="1100" dirty="0"/>
              <a:t>    </a:t>
            </a:r>
            <a:r>
              <a:rPr lang="zh-CN" altLang="zh-CN" sz="11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方法，</a:t>
            </a:r>
            <a:r>
              <a:rPr lang="zh-CN" altLang="en-US" sz="1100" dirty="0"/>
              <a:t>描述对象有什么功能，也就是可以对数据进行什么样的处理</a:t>
            </a:r>
            <a:b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...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D4B6576-814A-49E3-0E45-296A2BE2D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969" y="2292929"/>
            <a:ext cx="1859551" cy="322461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类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名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 对象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名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n-ea"/>
                <a:cs typeface="阿里巴巴普惠体" panose="00020600040101010101" pitchFamily="18" charset="-122"/>
              </a:rPr>
              <a:t>new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n-ea"/>
                <a:cs typeface="阿里巴巴普惠体" panose="00020600040101010101" pitchFamily="18" charset="-122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类名();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1A547A-FE86-C1D4-9B8A-A91DE25E5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234" y="4814899"/>
            <a:ext cx="1006111" cy="30777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学生数据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阿里巴巴普惠体" panose="00020600040101010101" pitchFamily="18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BD8128-9419-6BB2-756F-52420ECEC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376" y="4828347"/>
            <a:ext cx="1006111" cy="30777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汽车数据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E84BFE-73DC-DA4B-8C14-9D3DADCE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1" y="2150492"/>
            <a:ext cx="3568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2803" y="1632344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7298078" y="2490559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8125444" y="2490559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2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801896-209B-4DA4-90E9-DC13E3C0D108}"/>
              </a:ext>
            </a:extLst>
          </p:cNvPr>
          <p:cNvSpPr txBox="1"/>
          <p:nvPr/>
        </p:nvSpPr>
        <p:spPr>
          <a:xfrm>
            <a:off x="576196" y="984664"/>
            <a:ext cx="2214647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构造器是什么样子？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5FA6D4-0846-4D7D-ABF3-67A8E152DF73}"/>
              </a:ext>
            </a:extLst>
          </p:cNvPr>
          <p:cNvSpPr txBox="1"/>
          <p:nvPr/>
        </p:nvSpPr>
        <p:spPr>
          <a:xfrm>
            <a:off x="702909" y="1627490"/>
            <a:ext cx="2212516" cy="1520609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05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050" b="0" i="0" u="none" strike="noStrike" cap="none" normalizeH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**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*/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05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B973EC65-8CF3-4318-9337-3F59F20E2158}"/>
              </a:ext>
            </a:extLst>
          </p:cNvPr>
          <p:cNvSpPr txBox="1"/>
          <p:nvPr/>
        </p:nvSpPr>
        <p:spPr>
          <a:xfrm>
            <a:off x="3843986" y="993251"/>
            <a:ext cx="2336863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构造器有什么特点？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04B67845-D098-4F1A-9413-B16EA2020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056" y="2140541"/>
            <a:ext cx="2454925" cy="276999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lang="en-US" altLang="zh-CN" sz="1200" dirty="0">
              <a:solidFill>
                <a:srgbClr val="00627A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1D7BA06-1166-41B0-ACDD-646BD8A91292}"/>
              </a:ext>
            </a:extLst>
          </p:cNvPr>
          <p:cNvSpPr txBox="1"/>
          <p:nvPr/>
        </p:nvSpPr>
        <p:spPr>
          <a:xfrm>
            <a:off x="7635411" y="1002132"/>
            <a:ext cx="4477174" cy="142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构造器的常见应用场景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创建对象时，同时完成对对象成员变量（属性）的初始化赋值。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3180464-9AB6-41E1-96A2-A4214567626D}"/>
              </a:ext>
            </a:extLst>
          </p:cNvPr>
          <p:cNvSpPr txBox="1"/>
          <p:nvPr/>
        </p:nvSpPr>
        <p:spPr>
          <a:xfrm>
            <a:off x="455679" y="4021098"/>
            <a:ext cx="7357362" cy="184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类默认就自带了一个无参构造器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38135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如果为类定义了有参数构造器，类默认的无参数构造器就没有了，此时如果还想用无参数构造器，就必须自己手写一个无参数构造器出来。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ABB1C802-42D9-4AEA-9BD5-34A476567C5C}"/>
              </a:ext>
            </a:extLst>
          </p:cNvPr>
          <p:cNvSpPr txBox="1"/>
          <p:nvPr/>
        </p:nvSpPr>
        <p:spPr>
          <a:xfrm>
            <a:off x="578327" y="3544601"/>
            <a:ext cx="2212516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构造器的注意事项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7DB979-2F34-DEB5-5270-42EA1B910A7D}"/>
              </a:ext>
            </a:extLst>
          </p:cNvPr>
          <p:cNvSpPr txBox="1"/>
          <p:nvPr/>
        </p:nvSpPr>
        <p:spPr>
          <a:xfrm>
            <a:off x="3843986" y="1462226"/>
            <a:ext cx="3837089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创建对象时，对象会去调用构造器。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24A4C69-2F0D-9349-5FDC-EFB17E1E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类的成分：构造器</a:t>
            </a:r>
          </a:p>
        </p:txBody>
      </p:sp>
    </p:spTree>
    <p:extLst>
      <p:ext uri="{BB962C8B-B14F-4D97-AF65-F5344CB8AC3E}">
        <p14:creationId xmlns:p14="http://schemas.microsoft.com/office/powerpoint/2010/main" val="196081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17" grpId="0" animBg="1"/>
      <p:bldP spid="12" grpId="0"/>
      <p:bldP spid="18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197089" y="1223128"/>
            <a:ext cx="7771391" cy="4411744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endParaRPr lang="en-US" altLang="zh-CN" dirty="0"/>
          </a:p>
          <a:p>
            <a:r>
              <a:rPr lang="zh-CN" altLang="en-US" dirty="0"/>
              <a:t>构造器长什么样子？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构造器在哪里调用，我们常用它来干嘛？</a:t>
            </a:r>
            <a:endParaRPr lang="en-US" altLang="zh-CN" dirty="0"/>
          </a:p>
          <a:p>
            <a:pPr marL="838185" lvl="1"/>
            <a:r>
              <a:rPr lang="zh-CN" altLang="en-US" sz="1400" b="1" dirty="0"/>
              <a:t>对象创建时，我们可以指定</a:t>
            </a:r>
            <a:r>
              <a:rPr lang="zh-CN" altLang="en-US" sz="1400" dirty="0"/>
              <a:t>对象去调用</a:t>
            </a:r>
            <a:r>
              <a:rPr lang="zh-CN" altLang="en-US" sz="1400" b="1" dirty="0"/>
              <a:t>哪个构造器执行。</a:t>
            </a:r>
          </a:p>
          <a:p>
            <a:pPr marL="838185" lvl="1"/>
            <a:r>
              <a:rPr lang="zh-CN" altLang="en-US" sz="1400" b="1" dirty="0"/>
              <a:t>构造器常用于完成对象初始化（常见的应用场景是完成对象的成员变量的初始化赋值）</a:t>
            </a: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构造器在使用时，有哪</a:t>
            </a:r>
            <a:r>
              <a:rPr lang="en-US" altLang="zh-CN" dirty="0"/>
              <a:t>2</a:t>
            </a:r>
            <a:r>
              <a:rPr lang="zh-CN" altLang="en-US" dirty="0"/>
              <a:t>个注意事项？</a:t>
            </a:r>
            <a:endParaRPr lang="en-US" altLang="zh-CN" dirty="0"/>
          </a:p>
          <a:p>
            <a:pPr marL="838185" lvl="1">
              <a:defRPr/>
            </a:pPr>
            <a:r>
              <a:rPr lang="zh-CN" altLang="en-US" sz="1400" dirty="0"/>
              <a:t>类默认就自带了一个无参构造器</a:t>
            </a:r>
            <a:endParaRPr lang="en-US" altLang="zh-CN" sz="1400" dirty="0"/>
          </a:p>
          <a:p>
            <a:pPr marL="838185" lvl="1">
              <a:defRPr/>
            </a:pPr>
            <a:r>
              <a:rPr lang="zh-CN" altLang="en-US" sz="1400" dirty="0"/>
              <a:t>如果为类定义了有参数构造器，类默认的无参数构造器就没有了，此时如果还想用无参数构造器，就必须自己手写一个无参数构造器出来。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F9E042-E226-E904-08BD-387285E39463}"/>
              </a:ext>
            </a:extLst>
          </p:cNvPr>
          <p:cNvSpPr txBox="1"/>
          <p:nvPr/>
        </p:nvSpPr>
        <p:spPr>
          <a:xfrm>
            <a:off x="4857016" y="1630195"/>
            <a:ext cx="1559460" cy="923330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900" dirty="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**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*/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900" dirty="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2F20E5-0242-DB41-BDBE-70EFC4D8C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2635250"/>
            <a:ext cx="3568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8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2803" y="1632344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7298078" y="2490559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8125444" y="2490559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8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4062</Words>
  <Application>Microsoft Macintosh PowerPoint</Application>
  <PresentationFormat>宽屏</PresentationFormat>
  <Paragraphs>418</Paragraphs>
  <Slides>40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8" baseType="lpstr">
      <vt:lpstr>阿里巴巴普惠体</vt:lpstr>
      <vt:lpstr>阿里巴巴普惠体 Heavy</vt:lpstr>
      <vt:lpstr>等线</vt:lpstr>
      <vt:lpstr>等线 Light</vt:lpstr>
      <vt:lpstr>方正清刻本悦宋简体</vt:lpstr>
      <vt:lpstr>思源黑体 CN Bold</vt:lpstr>
      <vt:lpstr>宋体</vt:lpstr>
      <vt:lpstr>微软雅黑</vt:lpstr>
      <vt:lpstr>微软雅黑</vt:lpstr>
      <vt:lpstr>Alibaba PuHuiTi B</vt:lpstr>
      <vt:lpstr>Alibaba PuHuiTi Medium</vt:lpstr>
      <vt:lpstr>Alibaba PuHuiTi R</vt:lpstr>
      <vt:lpstr>Arial Unicode MS</vt:lpstr>
      <vt:lpstr>Arial</vt:lpstr>
      <vt:lpstr>Calisto MT</vt:lpstr>
      <vt:lpstr>Consolas</vt:lpstr>
      <vt:lpstr>Wingdings</vt:lpstr>
      <vt:lpstr>Office 主题​​</vt:lpstr>
      <vt:lpstr>PowerPoint 演示文稿</vt:lpstr>
      <vt:lpstr>啥是对象？</vt:lpstr>
      <vt:lpstr>面向对象编程快速入门</vt:lpstr>
      <vt:lpstr>对象到底是啥？</vt:lpstr>
      <vt:lpstr>PowerPoint 演示文稿</vt:lpstr>
      <vt:lpstr>PowerPoint 演示文稿</vt:lpstr>
      <vt:lpstr>类的成分：构造器</vt:lpstr>
      <vt:lpstr>PowerPoint 演示文稿</vt:lpstr>
      <vt:lpstr>PowerPoint 演示文稿</vt:lpstr>
      <vt:lpstr>this关键字是啥</vt:lpstr>
      <vt:lpstr>this有啥应用场景</vt:lpstr>
      <vt:lpstr>PowerPoint 演示文稿</vt:lpstr>
      <vt:lpstr>PowerPoint 演示文稿</vt:lpstr>
      <vt:lpstr>什么是封装？</vt:lpstr>
      <vt:lpstr>封装的设计要求</vt:lpstr>
      <vt:lpstr>封装的设计要求</vt:lpstr>
      <vt:lpstr>PowerPoint 演示文稿</vt:lpstr>
      <vt:lpstr>PowerPoint 演示文稿</vt:lpstr>
      <vt:lpstr>什么是实体类JavaBean？</vt:lpstr>
      <vt:lpstr>什么是实体类JavaBean ？</vt:lpstr>
      <vt:lpstr>PowerPoint 演示文稿</vt:lpstr>
      <vt:lpstr>PowerPoint 演示文稿</vt:lpstr>
      <vt:lpstr>static关键字</vt:lpstr>
      <vt:lpstr>static修饰成员变量</vt:lpstr>
      <vt:lpstr>静态变量的应用场景</vt:lpstr>
      <vt:lpstr>PowerPoint 演示文稿</vt:lpstr>
      <vt:lpstr>PowerPoint 演示文稿</vt:lpstr>
      <vt:lpstr>static修饰方法</vt:lpstr>
      <vt:lpstr>PowerPoint 演示文稿</vt:lpstr>
      <vt:lpstr>PowerPoint 演示文稿</vt:lpstr>
      <vt:lpstr>PowerPoint 演示文稿</vt:lpstr>
      <vt:lpstr>静态方法的</vt:lpstr>
      <vt:lpstr>为什么工具类中的方法要用静态方法，而不用实例方法？  </vt:lpstr>
      <vt:lpstr>PowerPoint 演示文稿</vt:lpstr>
      <vt:lpstr>PowerPoint 演示文稿</vt:lpstr>
      <vt:lpstr>静态方法，实例方法访问相关的几点注意事项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user</dc:creator>
  <cp:lastModifiedBy>office user</cp:lastModifiedBy>
  <cp:revision>6</cp:revision>
  <dcterms:created xsi:type="dcterms:W3CDTF">2025-03-22T05:57:38Z</dcterms:created>
  <dcterms:modified xsi:type="dcterms:W3CDTF">2025-03-22T08:41:20Z</dcterms:modified>
</cp:coreProperties>
</file>